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96" r:id="rId5"/>
    <p:sldId id="295" r:id="rId6"/>
    <p:sldId id="261" r:id="rId7"/>
    <p:sldId id="260" r:id="rId8"/>
    <p:sldId id="266" r:id="rId9"/>
    <p:sldId id="297" r:id="rId10"/>
    <p:sldId id="299" r:id="rId11"/>
    <p:sldId id="300" r:id="rId12"/>
    <p:sldId id="302" r:id="rId13"/>
    <p:sldId id="303" r:id="rId14"/>
    <p:sldId id="304" r:id="rId15"/>
    <p:sldId id="294" r:id="rId16"/>
    <p:sldId id="315" r:id="rId17"/>
    <p:sldId id="318" r:id="rId18"/>
    <p:sldId id="325" r:id="rId19"/>
    <p:sldId id="319" r:id="rId20"/>
    <p:sldId id="320" r:id="rId21"/>
    <p:sldId id="316" r:id="rId22"/>
    <p:sldId id="264" r:id="rId23"/>
    <p:sldId id="281" r:id="rId24"/>
    <p:sldId id="321" r:id="rId25"/>
    <p:sldId id="322" r:id="rId26"/>
    <p:sldId id="323" r:id="rId27"/>
    <p:sldId id="262" r:id="rId28"/>
    <p:sldId id="324" r:id="rId29"/>
    <p:sldId id="305" r:id="rId30"/>
    <p:sldId id="310" r:id="rId31"/>
    <p:sldId id="306" r:id="rId32"/>
    <p:sldId id="307" r:id="rId33"/>
    <p:sldId id="308" r:id="rId34"/>
    <p:sldId id="267" r:id="rId35"/>
    <p:sldId id="269" r:id="rId36"/>
    <p:sldId id="271" r:id="rId37"/>
    <p:sldId id="282" r:id="rId38"/>
    <p:sldId id="283" r:id="rId39"/>
    <p:sldId id="286" r:id="rId40"/>
    <p:sldId id="287" r:id="rId41"/>
    <p:sldId id="288" r:id="rId42"/>
    <p:sldId id="289" r:id="rId43"/>
    <p:sldId id="290" r:id="rId44"/>
    <p:sldId id="291" r:id="rId45"/>
    <p:sldId id="293" r:id="rId46"/>
    <p:sldId id="311" r:id="rId47"/>
    <p:sldId id="265" r:id="rId48"/>
    <p:sldId id="309" r:id="rId49"/>
    <p:sldId id="273" r:id="rId50"/>
    <p:sldId id="274" r:id="rId51"/>
    <p:sldId id="276" r:id="rId52"/>
    <p:sldId id="314" r:id="rId53"/>
    <p:sldId id="277" r:id="rId54"/>
    <p:sldId id="312" r:id="rId55"/>
    <p:sldId id="313" r:id="rId5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43" autoAdjust="0"/>
  </p:normalViewPr>
  <p:slideViewPr>
    <p:cSldViewPr snapToGrid="0">
      <p:cViewPr varScale="1">
        <p:scale>
          <a:sx n="75" d="100"/>
          <a:sy n="75" d="100"/>
        </p:scale>
        <p:origin x="9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0742F-B96F-47DF-8DB2-29F2D6011038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A661F-8378-4C5E-ABFD-3283F61C46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788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5893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Tears</a:t>
            </a:r>
            <a:r>
              <a:rPr lang="pl-PL" dirty="0"/>
              <a:t> of Joy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030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Tears</a:t>
            </a:r>
            <a:r>
              <a:rPr lang="pl-PL" dirty="0"/>
              <a:t> of Joy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789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Tears</a:t>
            </a:r>
            <a:r>
              <a:rPr lang="pl-PL" dirty="0"/>
              <a:t> of Joy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8730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Tears</a:t>
            </a:r>
            <a:r>
              <a:rPr lang="pl-PL" dirty="0"/>
              <a:t> of Joy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26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Tears</a:t>
            </a:r>
            <a:r>
              <a:rPr lang="pl-PL" dirty="0"/>
              <a:t> of Joy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1126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skrypt to zbiór liter i innych pisemnych znaków służących do reprezentowania informacji tekstowych w jednym lub kilku systemach pisma.</a:t>
            </a:r>
            <a:b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 jeżeli brakowało wam wsparcia dla </a:t>
            </a:r>
            <a:r>
              <a:rPr lang="pl-PL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szangszung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albo </a:t>
            </a:r>
            <a:r>
              <a:rPr lang="pl-PL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Pismo </a:t>
            </a:r>
            <a:r>
              <a:rPr lang="pl-PL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tanguckiego</a:t>
            </a:r>
            <a:r>
              <a:rPr lang="pl-PL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wykorzystywanego między XI a XVI wieku które znajdowało się na części obecnych chin to wraz ze wsparciem JDK11 dla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mamy wsparcie dla prawie 7000 tysięcy znaków wykorzystywanych w tamtym języku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927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2609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161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3460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397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9824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7595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887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7160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8425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0320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6350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165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9890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38929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390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16457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1498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3555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0560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1393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3013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0230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038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 2016 roku Microsoft wprowadził do Windows coś takiego jak WSL (Windows Subsystem for Linux)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6456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 2016 roku Microsoft wprowadził do Windows coś takiego jak WSL (Windows Subsystem for Linux)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4410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 2016 roku Microsoft wprowadził do Windows coś takiego jak WSL (Windows Subsystem for Linux)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166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40878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 2016 roku Microsoft wprowadził do Windows coś takiego jak WSL (Windows Subsystem for Linux)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54808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 2016 roku Microsoft wprowadził do Windows coś takiego jak WSL (Windows Subsystem for Linux)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19709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 2016 roku Microsoft wprowadził do Windows coś takiego jak WSL (Windows Subsystem for Linux)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1508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 2016 roku Microsoft wprowadził do Windows coś takiego jak WSL (Windows Subsystem for Linux)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8618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 2016 roku Microsoft wprowadził do Windows coś takiego jak WSL (Windows Subsystem for Linux)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24400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 2016 roku Microsoft wprowadził do Windows coś takiego jak WSL (Windows Subsystem for Linux)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7318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09182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89390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7123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635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30524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7817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7890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34892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8569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7026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7517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0291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265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1880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A661F-8378-4C5E-ABFD-3283F61C463D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878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354788-8203-45E3-9EC5-C8EC63DB1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3783F58-F264-44D3-BBAF-BC69C3878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861C423-36AE-4359-8327-ECF5C9A7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324965F-B859-455D-BAAB-26AEC669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6DEFC9B-00B6-41CD-A939-267660EA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235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A08EF8-6ACE-4575-9EA8-BA86119F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4E3E8F6-775E-497B-B59B-23884564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1545E3A-45F1-4487-AD80-22BA2CD1E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209D5DC-CB8B-449A-A67B-94760FA3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A1614B3-4E9E-497E-9B3D-76EE4C02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874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EEEFB7C2-D028-4A09-B27D-C42ADE4B7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0200CDB-656E-4683-AFED-7700A5EDB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96260C7-81F1-427E-9B80-7D484787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24EBC7-6161-4E4C-BCE2-DC0ACDA5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4A90038-AED0-4CA3-9B1A-A8A9B3AE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173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E5D688-F139-496C-BF4E-0B754E37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C807F8-4159-4B4F-9CF9-7CCE01AA1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2913A4-A688-49DD-AE02-9F7A2461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75569EA-A2EC-41D8-A8CD-AEB2D57F6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85180DA-EAC2-4DAA-92D3-9CC59558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149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5FBDB1-79E8-4DCE-B495-3AD73524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6275737-D888-40FE-88AF-6C7DAE6D3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0E497A0-E8AF-45A7-AD56-5476A82A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915221-60A6-4847-8D41-12B4AC70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831C6B-B60C-42A1-AAE5-3CF22890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34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8A15A0-D555-4788-AB82-B24F4F17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07B0054-F747-4983-98EE-F93134CD9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CF587F5-12D0-4042-AD6C-61309F68A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973C219-3315-4FAD-8CA1-85CD6E60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D4C5341-A09E-4ADA-A855-BF2F8BF5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B63CE3A-279D-4E56-ADD0-D2A85019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465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4E2FDC-1B6A-4316-8B76-1730AD6B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5E235EC-A067-4267-A958-E3928CEA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16AD7B0-1ADB-4044-ACB5-6DB48515C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999FECA-0FDC-454F-87D9-EC1575AD3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B104BC7-F050-44EF-976A-F73450A7B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AC3C99C5-1F10-4B5B-9C9A-FF723F7A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AFA2607-483F-4DA7-8C2A-C81D3DB3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09E8634-B779-4136-8DFE-8DE8A0CC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631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75F3C2-4D18-4E74-9941-DB9CDEC2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AAFEC0E-8559-448A-8272-3D9E21BC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490CB4F-CA2D-452B-A045-84B5BB3A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7A7DFCD-F584-4372-91D5-4A00E61B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523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2427AC-0DBC-405E-ACC3-446398DC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673471B-1834-4F04-9C35-CEB89A6B4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72814DC-1D15-45B9-A4DA-B37DC48E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155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AB4CC0-168B-45C9-A7A5-5B6F7D74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FB68419-695D-4D8D-87D7-5D56A30C2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DD3CCFA-F528-4519-9AB1-52F881D73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473EBB5-0F85-48AD-A7B4-F791225F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A140238-17E2-4DED-9980-5C162BF1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7664ED0-8F36-4752-BDA5-33939BD5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875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1C659C-1858-402A-AD1D-B149FED4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7BB6D11-2B19-4D01-8B51-45C278B91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C91790B-4A44-4DE8-9A44-3C6316E2A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2A8D602-CED8-4E33-87AC-71B848E7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941739B-8C39-457C-A526-A3A231FE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78CE17A-AD23-420E-B96E-DD2BAAD8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00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B464B36-D039-422E-9A49-B4260CDA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0D8EE8C-86CB-425A-AAA6-9771DC2F7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EEB7455-2385-4F0B-951B-DB5D835CB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89DB-EFA8-4CA2-A8F3-CA4682327239}" type="datetimeFigureOut">
              <a:rPr lang="pl-PL" smtClean="0"/>
              <a:t>22.11.2018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2E7DEE-5AF6-4C26-9518-1F7B6C374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73BF010-C664-4639-8B38-1E9D59F11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2885-748D-4288-B12A-644C127FC9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089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hyperlink" Target="http://www.unicode.org/emoji/charts/full-emoji-list.html#1f603" TargetMode="External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hyperlink" Target="http://www.unicode.org/emoji/charts/full-emoji-list.html#1f602" TargetMode="External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://www.unicode.org/emoji/charts/full-emoji-list.html#1f937_200d_2640" TargetMode="External"/><Relationship Id="rId18" Type="http://schemas.openxmlformats.org/officeDocument/2006/relationships/image" Target="../media/image47.png"/><Relationship Id="rId3" Type="http://schemas.openxmlformats.org/officeDocument/2006/relationships/hyperlink" Target="http://www.unicode.org/emoji/charts/full-emoji-list.html#1f603" TargetMode="External"/><Relationship Id="rId21" Type="http://schemas.openxmlformats.org/officeDocument/2006/relationships/image" Target="../media/image50.png"/><Relationship Id="rId7" Type="http://schemas.openxmlformats.org/officeDocument/2006/relationships/hyperlink" Target="http://www.unicode.org/emoji/charts/full-emoji-list.html#1f468_200d_1f9b0" TargetMode="External"/><Relationship Id="rId12" Type="http://schemas.openxmlformats.org/officeDocument/2006/relationships/image" Target="../media/image44.png"/><Relationship Id="rId17" Type="http://schemas.openxmlformats.org/officeDocument/2006/relationships/hyperlink" Target="http://www.unicode.org/emoji/charts/full-emoji-list.html#1f468_200d_1f469_200d_1f467_200d_1f466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://www.unicode.org/emoji/charts/full-emoji-list.html#2642" TargetMode="External"/><Relationship Id="rId5" Type="http://schemas.openxmlformats.org/officeDocument/2006/relationships/hyperlink" Target="http://www.unicode.org/emoji/charts/full-emoji-list.html#1f602" TargetMode="External"/><Relationship Id="rId15" Type="http://schemas.openxmlformats.org/officeDocument/2006/relationships/hyperlink" Target="http://www.unicode.org/emoji/charts/full-emoji-list.html#2640" TargetMode="External"/><Relationship Id="rId23" Type="http://schemas.openxmlformats.org/officeDocument/2006/relationships/image" Target="../media/image52.png"/><Relationship Id="rId10" Type="http://schemas.openxmlformats.org/officeDocument/2006/relationships/image" Target="../media/image43.png"/><Relationship Id="rId19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hyperlink" Target="http://www.unicode.org/emoji/charts/full-emoji-list.html#1f926_200d_2642" TargetMode="External"/><Relationship Id="rId14" Type="http://schemas.openxmlformats.org/officeDocument/2006/relationships/image" Target="../media/image45.png"/><Relationship Id="rId22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code.org/emoji/charts/full-emoji-list.html#1f468_200d_1f9b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cloudflare.com/a-relatively-easy-to-understand-primer-on-elliptic-curve-cryptography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flare.com/a-relatively-easy-to-understand-primer-on-elliptic-curve-cryptography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D590DA-E977-4D8D-B2C4-FD9DF67F1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52150"/>
            <a:ext cx="9144000" cy="1088881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Arial Black" panose="020B0A04020102020204" pitchFamily="34" charset="0"/>
                <a:ea typeface="Adobe Fan Heiti Std B" panose="020B0700000000000000" pitchFamily="34" charset="-128"/>
              </a:rPr>
              <a:t>Bogusław Matysik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2573481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600" dirty="0">
                <a:solidFill>
                  <a:schemeClr val="bg1"/>
                </a:solidFill>
                <a:latin typeface="Arial Black" panose="020B0A04020102020204" pitchFamily="34" charset="0"/>
                <a:ea typeface="Adobe Fan Heiti Std B" panose="020B0700000000000000" pitchFamily="34" charset="-128"/>
              </a:rPr>
              <a:t>Java 11</a:t>
            </a:r>
          </a:p>
        </p:txBody>
      </p:sp>
    </p:spTree>
    <p:extLst>
      <p:ext uri="{BB962C8B-B14F-4D97-AF65-F5344CB8AC3E}">
        <p14:creationId xmlns:p14="http://schemas.microsoft.com/office/powerpoint/2010/main" val="235120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31490316-7B9C-40F5-8150-9FF1290A2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499" y="864491"/>
            <a:ext cx="17850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4800" dirty="0">
                <a:solidFill>
                  <a:schemeClr val="bg1"/>
                </a:solidFill>
                <a:latin typeface="Arial" panose="020B0604020202020204" pitchFamily="34" charset="0"/>
              </a:rPr>
              <a:t>1212</a:t>
            </a:r>
            <a:endParaRPr kumimoji="0" lang="pl-PL" altLang="pl-PL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1CA2A4F-82C7-4D05-91D4-E6FB964CE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659" y="2380713"/>
            <a:ext cx="3026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U+1F603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A4661EE-76C7-4653-9851-4F67286C0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658" y="3474145"/>
            <a:ext cx="21104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U+1F602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😃">
            <a:hlinkClick r:id="rId3"/>
            <a:extLst>
              <a:ext uri="{FF2B5EF4-FFF2-40B4-BE49-F238E27FC236}">
                <a16:creationId xmlns:a16="http://schemas.microsoft.com/office/drawing/2014/main" id="{8DBE6BE1-B244-4676-810D-84C43D11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3302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😂">
            <a:hlinkClick r:id="rId5"/>
            <a:extLst>
              <a:ext uri="{FF2B5EF4-FFF2-40B4-BE49-F238E27FC236}">
                <a16:creationId xmlns:a16="http://schemas.microsoft.com/office/drawing/2014/main" id="{16F27D24-AA75-47A3-98E8-DE9C5791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335832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79499288-9486-411C-A1E0-DA104278E231}"/>
              </a:ext>
            </a:extLst>
          </p:cNvPr>
          <p:cNvSpPr>
            <a:spLocks noChangeArrowheads="1"/>
          </p:cNvSpPr>
          <p:nvPr/>
        </p:nvSpPr>
        <p:spPr bwMode="auto">
          <a:xfrm rot="20985081">
            <a:off x="4664962" y="4111269"/>
            <a:ext cx="3054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Oxford Word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of a </a:t>
            </a:r>
            <a:r>
              <a:rPr lang="pl-PL" altLang="pl-PL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Year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 2015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1" name="Picture 1" descr="Twemoji2 1f9d2.svg">
            <a:extLst>
              <a:ext uri="{FF2B5EF4-FFF2-40B4-BE49-F238E27FC236}">
                <a16:creationId xmlns:a16="http://schemas.microsoft.com/office/drawing/2014/main" id="{8AA9C94A-13DA-4539-BB02-44B20532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wemoji2 1f9d2-1f3fb.svg">
            <a:extLst>
              <a:ext uri="{FF2B5EF4-FFF2-40B4-BE49-F238E27FC236}">
                <a16:creationId xmlns:a16="http://schemas.microsoft.com/office/drawing/2014/main" id="{30C4586C-39F5-4B30-B89A-09A70F58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Twemoji2 1f9d2-1f3fc.svg">
            <a:extLst>
              <a:ext uri="{FF2B5EF4-FFF2-40B4-BE49-F238E27FC236}">
                <a16:creationId xmlns:a16="http://schemas.microsoft.com/office/drawing/2014/main" id="{56D4730A-18C2-4E6E-ACB4-4CA01759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wemoji2 1f9d2-1f3fd.svg">
            <a:extLst>
              <a:ext uri="{FF2B5EF4-FFF2-40B4-BE49-F238E27FC236}">
                <a16:creationId xmlns:a16="http://schemas.microsoft.com/office/drawing/2014/main" id="{2683D55B-6D43-4593-B4EE-E09BC060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Twemoji2 1f9d2-1f3fe.svg">
            <a:extLst>
              <a:ext uri="{FF2B5EF4-FFF2-40B4-BE49-F238E27FC236}">
                <a16:creationId xmlns:a16="http://schemas.microsoft.com/office/drawing/2014/main" id="{6BFB65AF-DF9A-4119-8E88-06D06A3B4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wemoji2 1f9d2-1f3ff.svg">
            <a:extLst>
              <a:ext uri="{FF2B5EF4-FFF2-40B4-BE49-F238E27FC236}">
                <a16:creationId xmlns:a16="http://schemas.microsoft.com/office/drawing/2014/main" id="{2CC3F8A3-C0CF-4074-A9C2-58250BC2A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Twemoji2 1f466.svg">
            <a:extLst>
              <a:ext uri="{FF2B5EF4-FFF2-40B4-BE49-F238E27FC236}">
                <a16:creationId xmlns:a16="http://schemas.microsoft.com/office/drawing/2014/main" id="{6B81DDA7-96D2-46BD-9A7D-698E561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wemoji2 1f466-1f3fb.svg">
            <a:extLst>
              <a:ext uri="{FF2B5EF4-FFF2-40B4-BE49-F238E27FC236}">
                <a16:creationId xmlns:a16="http://schemas.microsoft.com/office/drawing/2014/main" id="{9B99C37C-3845-4553-94C9-9949D2CC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Twemoji2 1f466-1f3fc.svg">
            <a:extLst>
              <a:ext uri="{FF2B5EF4-FFF2-40B4-BE49-F238E27FC236}">
                <a16:creationId xmlns:a16="http://schemas.microsoft.com/office/drawing/2014/main" id="{E3CA880F-5D69-4529-B8CA-30807E085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wemoji2 1f466-1f3fd.svg">
            <a:extLst>
              <a:ext uri="{FF2B5EF4-FFF2-40B4-BE49-F238E27FC236}">
                <a16:creationId xmlns:a16="http://schemas.microsoft.com/office/drawing/2014/main" id="{6CDBEEEF-836C-4ECF-B489-19658E5B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Twemoji2 1f466-1f3fe.svg">
            <a:extLst>
              <a:ext uri="{FF2B5EF4-FFF2-40B4-BE49-F238E27FC236}">
                <a16:creationId xmlns:a16="http://schemas.microsoft.com/office/drawing/2014/main" id="{62932E12-B95D-4AB6-B562-A0565EA0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wemoji2 1f466-1f3ff.svg">
            <a:extLst>
              <a:ext uri="{FF2B5EF4-FFF2-40B4-BE49-F238E27FC236}">
                <a16:creationId xmlns:a16="http://schemas.microsoft.com/office/drawing/2014/main" id="{F560A1A8-614B-441C-A8D8-EA42DF8A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Twemoji2 1f467.svg">
            <a:extLst>
              <a:ext uri="{FF2B5EF4-FFF2-40B4-BE49-F238E27FC236}">
                <a16:creationId xmlns:a16="http://schemas.microsoft.com/office/drawing/2014/main" id="{0BEF8F8B-77BA-45C5-A11D-225CAFB1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wemoji2 1f467-1f3fb.svg">
            <a:extLst>
              <a:ext uri="{FF2B5EF4-FFF2-40B4-BE49-F238E27FC236}">
                <a16:creationId xmlns:a16="http://schemas.microsoft.com/office/drawing/2014/main" id="{2A7FD941-8FFF-414F-8D82-93BD268D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Twemoji2 1f467-1f3fc.svg">
            <a:extLst>
              <a:ext uri="{FF2B5EF4-FFF2-40B4-BE49-F238E27FC236}">
                <a16:creationId xmlns:a16="http://schemas.microsoft.com/office/drawing/2014/main" id="{80AB6698-FA1B-441F-A975-D0C565A2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wemoji2 1f467-1f3fd.svg">
            <a:extLst>
              <a:ext uri="{FF2B5EF4-FFF2-40B4-BE49-F238E27FC236}">
                <a16:creationId xmlns:a16="http://schemas.microsoft.com/office/drawing/2014/main" id="{1A6A7892-4618-4698-B0C5-9F0E270F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Twemoji2 1f467-1f3fe.svg">
            <a:extLst>
              <a:ext uri="{FF2B5EF4-FFF2-40B4-BE49-F238E27FC236}">
                <a16:creationId xmlns:a16="http://schemas.microsoft.com/office/drawing/2014/main" id="{FC48190B-BA7A-4394-9773-71CF1A18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Twemoji2 1f467-1f3ff.svg">
            <a:extLst>
              <a:ext uri="{FF2B5EF4-FFF2-40B4-BE49-F238E27FC236}">
                <a16:creationId xmlns:a16="http://schemas.microsoft.com/office/drawing/2014/main" id="{1276D723-CACE-4BB5-811E-85A05630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Twemoji2 1f9d1.svg">
            <a:extLst>
              <a:ext uri="{FF2B5EF4-FFF2-40B4-BE49-F238E27FC236}">
                <a16:creationId xmlns:a16="http://schemas.microsoft.com/office/drawing/2014/main" id="{98C75010-83CE-4716-BA8D-7841B72B3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Twemoji2 1f9d1-1f3fb.svg">
            <a:extLst>
              <a:ext uri="{FF2B5EF4-FFF2-40B4-BE49-F238E27FC236}">
                <a16:creationId xmlns:a16="http://schemas.microsoft.com/office/drawing/2014/main" id="{4773DF12-0D26-4090-B1E0-0F3F1A76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Twemoji2 1f9d1-1f3fc.svg">
            <a:extLst>
              <a:ext uri="{FF2B5EF4-FFF2-40B4-BE49-F238E27FC236}">
                <a16:creationId xmlns:a16="http://schemas.microsoft.com/office/drawing/2014/main" id="{3F6D3CCD-56A8-461F-9D8D-65E44BF6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Twemoji2 1f9d1-1f3fd.svg">
            <a:extLst>
              <a:ext uri="{FF2B5EF4-FFF2-40B4-BE49-F238E27FC236}">
                <a16:creationId xmlns:a16="http://schemas.microsoft.com/office/drawing/2014/main" id="{58996413-F9D7-4E2E-BCA6-0F614FF1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Twemoji2 1f9d1-1f3fe.svg">
            <a:extLst>
              <a:ext uri="{FF2B5EF4-FFF2-40B4-BE49-F238E27FC236}">
                <a16:creationId xmlns:a16="http://schemas.microsoft.com/office/drawing/2014/main" id="{51808785-50D5-424E-9D9C-CB7B832E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Twemoji2 1f9d1-1f3ff.svg">
            <a:extLst>
              <a:ext uri="{FF2B5EF4-FFF2-40B4-BE49-F238E27FC236}">
                <a16:creationId xmlns:a16="http://schemas.microsoft.com/office/drawing/2014/main" id="{6C061D54-218C-4747-A88C-D008C055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Twemoji2 1f468.svg">
            <a:extLst>
              <a:ext uri="{FF2B5EF4-FFF2-40B4-BE49-F238E27FC236}">
                <a16:creationId xmlns:a16="http://schemas.microsoft.com/office/drawing/2014/main" id="{BD268456-0CA9-4A2D-BDB6-893DA0D0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Twemoji2 1f468-1f3fb.svg">
            <a:extLst>
              <a:ext uri="{FF2B5EF4-FFF2-40B4-BE49-F238E27FC236}">
                <a16:creationId xmlns:a16="http://schemas.microsoft.com/office/drawing/2014/main" id="{D761A7D1-9892-458A-BB38-0B14D63F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Twemoji2 1f468-1f3fc.svg">
            <a:extLst>
              <a:ext uri="{FF2B5EF4-FFF2-40B4-BE49-F238E27FC236}">
                <a16:creationId xmlns:a16="http://schemas.microsoft.com/office/drawing/2014/main" id="{4FC0DBF0-6FE0-4280-B2BF-A3A0A9FC7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Twemoji2 1f468-1f3fd.svg">
            <a:extLst>
              <a:ext uri="{FF2B5EF4-FFF2-40B4-BE49-F238E27FC236}">
                <a16:creationId xmlns:a16="http://schemas.microsoft.com/office/drawing/2014/main" id="{8E340DD4-655A-4089-BFC8-917D817DD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Twemoji2 1f468-1f3fe.svg">
            <a:extLst>
              <a:ext uri="{FF2B5EF4-FFF2-40B4-BE49-F238E27FC236}">
                <a16:creationId xmlns:a16="http://schemas.microsoft.com/office/drawing/2014/main" id="{078AC7BB-0372-4DBF-810E-CA338FC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Twemoji2 1f468-1f3ff.svg">
            <a:extLst>
              <a:ext uri="{FF2B5EF4-FFF2-40B4-BE49-F238E27FC236}">
                <a16:creationId xmlns:a16="http://schemas.microsoft.com/office/drawing/2014/main" id="{49EA1451-DB98-4424-9CF9-F491E101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Twemoji2 1f469.svg">
            <a:extLst>
              <a:ext uri="{FF2B5EF4-FFF2-40B4-BE49-F238E27FC236}">
                <a16:creationId xmlns:a16="http://schemas.microsoft.com/office/drawing/2014/main" id="{7CF4E27D-62E8-412F-8171-75D80AA46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Twemoji2 1f469-1f3fb.svg">
            <a:extLst>
              <a:ext uri="{FF2B5EF4-FFF2-40B4-BE49-F238E27FC236}">
                <a16:creationId xmlns:a16="http://schemas.microsoft.com/office/drawing/2014/main" id="{1AFD2E9B-3E82-435A-9137-7D4F4C26D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3" name="Picture 33" descr="Twemoji2 1f469-1f3fc.svg">
            <a:extLst>
              <a:ext uri="{FF2B5EF4-FFF2-40B4-BE49-F238E27FC236}">
                <a16:creationId xmlns:a16="http://schemas.microsoft.com/office/drawing/2014/main" id="{F5B8D391-909B-4739-A1FC-7A487237C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Twemoji2 1f469-1f3fd.svg">
            <a:extLst>
              <a:ext uri="{FF2B5EF4-FFF2-40B4-BE49-F238E27FC236}">
                <a16:creationId xmlns:a16="http://schemas.microsoft.com/office/drawing/2014/main" id="{6A33CA45-8F53-4133-BEBC-1F9A3EAF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5" name="Picture 35" descr="Twemoji2 1f469-1f3fe.svg">
            <a:extLst>
              <a:ext uri="{FF2B5EF4-FFF2-40B4-BE49-F238E27FC236}">
                <a16:creationId xmlns:a16="http://schemas.microsoft.com/office/drawing/2014/main" id="{A6610E4E-79E8-4A8D-BC6E-C5EFC8FF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Twemoji2 1f469-1f3ff.svg">
            <a:extLst>
              <a:ext uri="{FF2B5EF4-FFF2-40B4-BE49-F238E27FC236}">
                <a16:creationId xmlns:a16="http://schemas.microsoft.com/office/drawing/2014/main" id="{DA9A47D9-029D-4F25-A383-A73E4D0D0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2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31490316-7B9C-40F5-8150-9FF1290A2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48934" y="336171"/>
            <a:ext cx="17850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4800" dirty="0">
                <a:solidFill>
                  <a:schemeClr val="bg1"/>
                </a:solidFill>
                <a:latin typeface="Arial" panose="020B0604020202020204" pitchFamily="34" charset="0"/>
              </a:rPr>
              <a:t>1212</a:t>
            </a:r>
            <a:endParaRPr kumimoji="0" lang="pl-PL" altLang="pl-PL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10D4C87-51F6-4027-A444-D00ECA30F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139" y="336171"/>
            <a:ext cx="17850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4800" dirty="0">
                <a:solidFill>
                  <a:schemeClr val="bg1"/>
                </a:solidFill>
                <a:latin typeface="Arial" panose="020B0604020202020204" pitchFamily="34" charset="0"/>
              </a:rPr>
              <a:t>1644</a:t>
            </a:r>
            <a:endParaRPr kumimoji="0" lang="pl-PL" altLang="pl-PL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1CA2A4F-82C7-4D05-91D4-E6FB964CE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92774" y="1852393"/>
            <a:ext cx="3026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U+1F603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A4661EE-76C7-4653-9851-4F67286C0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92775" y="2945825"/>
            <a:ext cx="21104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U+1F602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😃">
            <a:hlinkClick r:id="rId3"/>
            <a:extLst>
              <a:ext uri="{FF2B5EF4-FFF2-40B4-BE49-F238E27FC236}">
                <a16:creationId xmlns:a16="http://schemas.microsoft.com/office/drawing/2014/main" id="{8DBE6BE1-B244-4676-810D-84C43D11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173" y="180188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😂">
            <a:hlinkClick r:id="rId5"/>
            <a:extLst>
              <a:ext uri="{FF2B5EF4-FFF2-40B4-BE49-F238E27FC236}">
                <a16:creationId xmlns:a16="http://schemas.microsoft.com/office/drawing/2014/main" id="{16F27D24-AA75-47A3-98E8-DE9C5791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173" y="283000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17BC2A3D-55AB-4C66-A528-B985A3AD6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22" y="2945825"/>
            <a:ext cx="302650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U+1F468 </a:t>
            </a:r>
            <a:r>
              <a:rPr lang="pl-PL" altLang="pl-PL" sz="3200" b="1" dirty="0">
                <a:solidFill>
                  <a:schemeClr val="bg1"/>
                </a:solidFill>
                <a:latin typeface="Arial" panose="020B0604020202020204" pitchFamily="34" charset="0"/>
              </a:rPr>
              <a:t>U+200D 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U+1F9B0	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75DB8CC1-73DD-4E80-A6AD-4D01BECB1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578" y="2094267"/>
            <a:ext cx="3026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U+200D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8462657F-C890-4639-A557-CADC40F1D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69" y="1509492"/>
            <a:ext cx="35804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zero-</a:t>
            </a:r>
            <a:r>
              <a:rPr lang="pl-PL" altLang="pl-PL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width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l-PL" altLang="pl-PL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joiner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6" name="Picture 8" descr="👨‍🦰">
            <a:hlinkClick r:id="rId7"/>
            <a:extLst>
              <a:ext uri="{FF2B5EF4-FFF2-40B4-BE49-F238E27FC236}">
                <a16:creationId xmlns:a16="http://schemas.microsoft.com/office/drawing/2014/main" id="{F5F7D307-C71E-4BC9-9D1F-A495761CE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2" y="341035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">
            <a:extLst>
              <a:ext uri="{FF2B5EF4-FFF2-40B4-BE49-F238E27FC236}">
                <a16:creationId xmlns:a16="http://schemas.microsoft.com/office/drawing/2014/main" id="{14D528AD-FF07-4302-AE74-D0CF2CDD3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154" y="835856"/>
            <a:ext cx="35804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U+FE0F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B873891C-6AC6-488F-8287-D41FF5CF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26" y="294276"/>
            <a:ext cx="46970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variation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 selector-16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C8B06496-5F26-45DA-B9F4-9C23B0BC8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26" y="2386654"/>
            <a:ext cx="302650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U+1F926 </a:t>
            </a:r>
            <a:r>
              <a:rPr lang="pl-PL" altLang="pl-PL" sz="3200" b="1" dirty="0">
                <a:solidFill>
                  <a:schemeClr val="bg1"/>
                </a:solidFill>
                <a:latin typeface="Arial" panose="020B0604020202020204" pitchFamily="34" charset="0"/>
              </a:rPr>
              <a:t>U+200D 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U+2642 </a:t>
            </a:r>
            <a:r>
              <a:rPr lang="pl-PL" altLang="pl-PL" sz="3200" b="1" dirty="0">
                <a:solidFill>
                  <a:schemeClr val="bg1"/>
                </a:solidFill>
                <a:latin typeface="Arial" panose="020B0604020202020204" pitchFamily="34" charset="0"/>
              </a:rPr>
              <a:t>U+FE0F</a:t>
            </a:r>
            <a:endParaRPr kumimoji="0" lang="pl-PL" altLang="pl-PL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8" name="Picture 10" descr="🤦‍♂️">
            <a:hlinkClick r:id="rId9"/>
            <a:extLst>
              <a:ext uri="{FF2B5EF4-FFF2-40B4-BE49-F238E27FC236}">
                <a16:creationId xmlns:a16="http://schemas.microsoft.com/office/drawing/2014/main" id="{83C63BDB-FC88-481D-966F-295D525B2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646" y="260650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♂">
            <a:hlinkClick r:id="rId11"/>
            <a:extLst>
              <a:ext uri="{FF2B5EF4-FFF2-40B4-BE49-F238E27FC236}">
                <a16:creationId xmlns:a16="http://schemas.microsoft.com/office/drawing/2014/main" id="{2DD97DCC-0918-4F77-95DD-CD1796E56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99" y="3579653"/>
            <a:ext cx="6953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🤦‍♂️">
            <a:hlinkClick r:id="rId9"/>
            <a:extLst>
              <a:ext uri="{FF2B5EF4-FFF2-40B4-BE49-F238E27FC236}">
                <a16:creationId xmlns:a16="http://schemas.microsoft.com/office/drawing/2014/main" id="{8BF1C48E-6E6E-4DE3-8786-9440BCAD4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47" y="355631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">
            <a:extLst>
              <a:ext uri="{FF2B5EF4-FFF2-40B4-BE49-F238E27FC236}">
                <a16:creationId xmlns:a16="http://schemas.microsoft.com/office/drawing/2014/main" id="{6FF1A6F4-3D94-4619-A7BE-2EB7A80AF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26" y="4529470"/>
            <a:ext cx="302650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U+1F937 </a:t>
            </a:r>
            <a:r>
              <a:rPr lang="pl-PL" altLang="pl-PL" sz="3200" b="1" dirty="0">
                <a:solidFill>
                  <a:schemeClr val="bg1"/>
                </a:solidFill>
                <a:latin typeface="Arial" panose="020B0604020202020204" pitchFamily="34" charset="0"/>
              </a:rPr>
              <a:t>U+200D 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U+2640 </a:t>
            </a:r>
            <a:r>
              <a:rPr lang="pl-PL" altLang="pl-PL" sz="3200" b="1" dirty="0">
                <a:solidFill>
                  <a:schemeClr val="bg1"/>
                </a:solidFill>
                <a:latin typeface="Arial" panose="020B0604020202020204" pitchFamily="34" charset="0"/>
              </a:rPr>
              <a:t>U+FE0F</a:t>
            </a:r>
            <a:endParaRPr kumimoji="0" lang="pl-PL" altLang="pl-PL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2" name="Picture 14" descr="🤷‍♀️">
            <a:hlinkClick r:id="rId13"/>
            <a:extLst>
              <a:ext uri="{FF2B5EF4-FFF2-40B4-BE49-F238E27FC236}">
                <a16:creationId xmlns:a16="http://schemas.microsoft.com/office/drawing/2014/main" id="{FAF412CC-C95B-424D-A2A9-9D0A1F17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43" y="452947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">
            <a:extLst>
              <a:ext uri="{FF2B5EF4-FFF2-40B4-BE49-F238E27FC236}">
                <a16:creationId xmlns:a16="http://schemas.microsoft.com/office/drawing/2014/main" id="{87E5B272-650B-40A1-A9D2-19939A732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110" y="5186899"/>
            <a:ext cx="3026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3200" dirty="0">
                <a:solidFill>
                  <a:schemeClr val="bg1"/>
                </a:solidFill>
                <a:latin typeface="Arial" panose="020B0604020202020204" pitchFamily="34" charset="0"/>
              </a:rPr>
              <a:t>¯\_(</a:t>
            </a:r>
            <a:r>
              <a:rPr lang="ja-JP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ツ</a:t>
            </a:r>
            <a:r>
              <a:rPr lang="en-US" altLang="ja-JP" sz="3200" dirty="0">
                <a:solidFill>
                  <a:schemeClr val="bg1"/>
                </a:solidFill>
                <a:latin typeface="Arial" panose="020B0604020202020204" pitchFamily="34" charset="0"/>
              </a:rPr>
              <a:t>)_/¯</a:t>
            </a:r>
            <a:endParaRPr kumimoji="0" lang="pl-PL" altLang="pl-PL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Picture 16" descr="♀">
            <a:hlinkClick r:id="rId15"/>
            <a:extLst>
              <a:ext uri="{FF2B5EF4-FFF2-40B4-BE49-F238E27FC236}">
                <a16:creationId xmlns:a16="http://schemas.microsoft.com/office/drawing/2014/main" id="{2F2C0518-285B-470C-AFFB-78A5FB64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42" y="5793816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3">
            <a:extLst>
              <a:ext uri="{FF2B5EF4-FFF2-40B4-BE49-F238E27FC236}">
                <a16:creationId xmlns:a16="http://schemas.microsoft.com/office/drawing/2014/main" id="{1EC48282-0B7A-48BC-83E0-4DB98DF2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25" y="1560005"/>
            <a:ext cx="3026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U+1F926</a:t>
            </a:r>
            <a:endParaRPr kumimoji="0" lang="pl-PL" altLang="pl-PL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Picture 10" descr="🤦‍♂️">
            <a:hlinkClick r:id="rId9"/>
            <a:extLst>
              <a:ext uri="{FF2B5EF4-FFF2-40B4-BE49-F238E27FC236}">
                <a16:creationId xmlns:a16="http://schemas.microsoft.com/office/drawing/2014/main" id="{EE3E464C-8BB8-4DD9-807C-3DBC080B5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646" y="149853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E7ED3C5A-D501-473C-AA7C-EA0FA5E76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1612" y="2078060"/>
            <a:ext cx="302650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U+1F468 </a:t>
            </a:r>
            <a:r>
              <a:rPr lang="pl-PL" altLang="pl-PL" sz="3200" b="1" dirty="0">
                <a:solidFill>
                  <a:schemeClr val="bg1"/>
                </a:solidFill>
                <a:latin typeface="Arial" panose="020B0604020202020204" pitchFamily="34" charset="0"/>
              </a:rPr>
              <a:t>U+200D 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U+1F469 </a:t>
            </a:r>
            <a:r>
              <a:rPr lang="pl-PL" altLang="pl-PL" sz="3200" b="1" dirty="0">
                <a:solidFill>
                  <a:schemeClr val="bg1"/>
                </a:solidFill>
                <a:latin typeface="Arial" panose="020B0604020202020204" pitchFamily="34" charset="0"/>
              </a:rPr>
              <a:t>U+200D 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U+1F467 </a:t>
            </a:r>
            <a:r>
              <a:rPr lang="pl-PL" altLang="pl-PL" sz="3200" b="1" dirty="0">
                <a:solidFill>
                  <a:schemeClr val="bg1"/>
                </a:solidFill>
                <a:latin typeface="Arial" panose="020B0604020202020204" pitchFamily="34" charset="0"/>
              </a:rPr>
              <a:t>U+200D 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U+1F466</a:t>
            </a:r>
            <a:endParaRPr kumimoji="0" lang="pl-PL" altLang="pl-PL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👨‍👩‍👧‍👦">
            <a:hlinkClick r:id="rId17"/>
            <a:extLst>
              <a:ext uri="{FF2B5EF4-FFF2-40B4-BE49-F238E27FC236}">
                <a16:creationId xmlns:a16="http://schemas.microsoft.com/office/drawing/2014/main" id="{8DFF9664-30E5-43BA-B547-4B75BCFA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213" y="338775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🤷🏻‍♂️">
            <a:extLst>
              <a:ext uri="{FF2B5EF4-FFF2-40B4-BE49-F238E27FC236}">
                <a16:creationId xmlns:a16="http://schemas.microsoft.com/office/drawing/2014/main" id="{981C6DD8-DF37-47C2-A1A0-2BAB19138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43" y="576663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👨">
            <a:extLst>
              <a:ext uri="{FF2B5EF4-FFF2-40B4-BE49-F238E27FC236}">
                <a16:creationId xmlns:a16="http://schemas.microsoft.com/office/drawing/2014/main" id="{05CA63F1-B4D5-4052-9CF8-C9C329A9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575" y="562089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👩">
            <a:extLst>
              <a:ext uri="{FF2B5EF4-FFF2-40B4-BE49-F238E27FC236}">
                <a16:creationId xmlns:a16="http://schemas.microsoft.com/office/drawing/2014/main" id="{3287C066-0BD9-425D-BEDB-FF9A335E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650" y="562089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👧">
            <a:extLst>
              <a:ext uri="{FF2B5EF4-FFF2-40B4-BE49-F238E27FC236}">
                <a16:creationId xmlns:a16="http://schemas.microsoft.com/office/drawing/2014/main" id="{B991E7B4-74F9-493E-B9AD-8BC1F2B0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726" y="562089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👦">
            <a:extLst>
              <a:ext uri="{FF2B5EF4-FFF2-40B4-BE49-F238E27FC236}">
                <a16:creationId xmlns:a16="http://schemas.microsoft.com/office/drawing/2014/main" id="{2CD130CC-2504-44B6-9269-D9BCA14A0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801" y="562089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7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4" grpId="0"/>
      <p:bldP spid="27" grpId="0"/>
      <p:bldP spid="28" grpId="0"/>
      <p:bldP spid="29" grpId="0"/>
      <p:bldP spid="32" grpId="0"/>
      <p:bldP spid="34" grpId="0"/>
      <p:bldP spid="25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410D4C87-51F6-4027-A444-D00ECA30F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376" y="289648"/>
            <a:ext cx="17850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4800" dirty="0">
                <a:solidFill>
                  <a:schemeClr val="bg1"/>
                </a:solidFill>
                <a:latin typeface="Arial" panose="020B0604020202020204" pitchFamily="34" charset="0"/>
              </a:rPr>
              <a:t>1644</a:t>
            </a:r>
            <a:endParaRPr kumimoji="0" lang="pl-PL" altLang="pl-PL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17BC2A3D-55AB-4C66-A528-B985A3AD6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59" y="2976305"/>
            <a:ext cx="302650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U+1F468 </a:t>
            </a:r>
            <a:r>
              <a:rPr lang="pl-PL" altLang="pl-PL" sz="3200" b="1" dirty="0">
                <a:solidFill>
                  <a:schemeClr val="bg1"/>
                </a:solidFill>
                <a:latin typeface="Arial" panose="020B0604020202020204" pitchFamily="34" charset="0"/>
              </a:rPr>
              <a:t>U+200D 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U+1F9B0	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75DB8CC1-73DD-4E80-A6AD-4D01BECB1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0815" y="2124747"/>
            <a:ext cx="3026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U+200D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8462657F-C890-4639-A557-CADC40F1D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906" y="1539972"/>
            <a:ext cx="35804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zero-</a:t>
            </a:r>
            <a:r>
              <a:rPr lang="pl-PL" altLang="pl-PL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width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l-PL" altLang="pl-PL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joiner</a:t>
            </a:r>
            <a:r>
              <a:rPr lang="pl-PL" altLang="pl-PL" sz="3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6" name="Picture 8" descr="👨‍🦰">
            <a:hlinkClick r:id="rId3"/>
            <a:extLst>
              <a:ext uri="{FF2B5EF4-FFF2-40B4-BE49-F238E27FC236}">
                <a16:creationId xmlns:a16="http://schemas.microsoft.com/office/drawing/2014/main" id="{F5F7D307-C71E-4BC9-9D1F-A495761CE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79" y="344083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id="{E30E2A82-5447-4FE2-81B7-E41A223C4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741" y="92030"/>
            <a:ext cx="19565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4800" dirty="0">
                <a:solidFill>
                  <a:schemeClr val="bg1"/>
                </a:solidFill>
                <a:latin typeface="Arial" panose="020B0604020202020204" pitchFamily="34" charset="0"/>
              </a:rPr>
              <a:t>2,823</a:t>
            </a:r>
            <a:endParaRPr kumimoji="0" lang="pl-PL" altLang="pl-PL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" name="Obraz 34">
            <a:extLst>
              <a:ext uri="{FF2B5EF4-FFF2-40B4-BE49-F238E27FC236}">
                <a16:creationId xmlns:a16="http://schemas.microsoft.com/office/drawing/2014/main" id="{13F0A6C3-0603-451C-9B22-C32A09FEC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627" y="932050"/>
            <a:ext cx="5418752" cy="57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0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ll included">
            <a:extLst>
              <a:ext uri="{FF2B5EF4-FFF2-40B4-BE49-F238E27FC236}">
                <a16:creationId xmlns:a16="http://schemas.microsoft.com/office/drawing/2014/main" id="{A774182B-6424-4CA3-9E22-CBFAC985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58247" y="-15822366"/>
            <a:ext cx="31242002" cy="364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17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ll included">
            <a:extLst>
              <a:ext uri="{FF2B5EF4-FFF2-40B4-BE49-F238E27FC236}">
                <a16:creationId xmlns:a16="http://schemas.microsoft.com/office/drawing/2014/main" id="{A774182B-6424-4CA3-9E22-CBFAC985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12" y="-1627"/>
            <a:ext cx="5945618" cy="69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6F491281-DE59-42EA-96DA-6FE7472BE6F5}"/>
              </a:ext>
            </a:extLst>
          </p:cNvPr>
          <p:cNvSpPr/>
          <p:nvPr/>
        </p:nvSpPr>
        <p:spPr>
          <a:xfrm>
            <a:off x="0" y="5934670"/>
            <a:ext cx="29013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https://github.com/Magisk-Modules-Repo/systemless-unicode9-ios10-Emoji</a:t>
            </a:r>
          </a:p>
        </p:txBody>
      </p:sp>
    </p:spTree>
    <p:extLst>
      <p:ext uri="{BB962C8B-B14F-4D97-AF65-F5344CB8AC3E}">
        <p14:creationId xmlns:p14="http://schemas.microsoft.com/office/powerpoint/2010/main" val="388911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4">
            <a:extLst>
              <a:ext uri="{FF2B5EF4-FFF2-40B4-BE49-F238E27FC236}">
                <a16:creationId xmlns:a16="http://schemas.microsoft.com/office/drawing/2014/main" id="{735B0F20-372D-45DE-860B-E4281406D03C}"/>
              </a:ext>
            </a:extLst>
          </p:cNvPr>
          <p:cNvSpPr txBox="1">
            <a:spLocks/>
          </p:cNvSpPr>
          <p:nvPr/>
        </p:nvSpPr>
        <p:spPr>
          <a:xfrm>
            <a:off x="-2782168" y="2671759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26" name="Tytuł 4">
            <a:extLst>
              <a:ext uri="{FF2B5EF4-FFF2-40B4-BE49-F238E27FC236}">
                <a16:creationId xmlns:a16="http://schemas.microsoft.com/office/drawing/2014/main" id="{97D08103-AFCE-44AF-ABEF-009BF06E0AA6}"/>
              </a:ext>
            </a:extLst>
          </p:cNvPr>
          <p:cNvSpPr txBox="1">
            <a:spLocks/>
          </p:cNvSpPr>
          <p:nvPr/>
        </p:nvSpPr>
        <p:spPr>
          <a:xfrm>
            <a:off x="198725" y="2551397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1490316-7B9C-40F5-8150-9FF1290A2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07" y="3184089"/>
            <a:ext cx="2046606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sz="2800" dirty="0">
                <a:solidFill>
                  <a:schemeClr val="bg1"/>
                </a:solidFill>
                <a:latin typeface="Arial" panose="020B0604020202020204" pitchFamily="34" charset="0"/>
              </a:rPr>
              <a:t>Skrypty:</a:t>
            </a:r>
            <a:endParaRPr kumimoji="0" lang="pl-PL" altLang="pl-PL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ejaVu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6B19D1D-932D-439D-8AAD-98953F4F8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46" y="0"/>
            <a:ext cx="10557753" cy="68580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CE099142-80F0-49B8-9FFC-8F9D3E712402}"/>
              </a:ext>
            </a:extLst>
          </p:cNvPr>
          <p:cNvSpPr/>
          <p:nvPr/>
        </p:nvSpPr>
        <p:spPr>
          <a:xfrm>
            <a:off x="1660812" y="3317132"/>
            <a:ext cx="10389181" cy="317121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244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5358437" y="3010005"/>
            <a:ext cx="1475125" cy="831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1977</a:t>
            </a:r>
          </a:p>
        </p:txBody>
      </p:sp>
    </p:spTree>
    <p:extLst>
      <p:ext uri="{BB962C8B-B14F-4D97-AF65-F5344CB8AC3E}">
        <p14:creationId xmlns:p14="http://schemas.microsoft.com/office/powerpoint/2010/main" val="319001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5358437" y="2015515"/>
            <a:ext cx="1475125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1977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DE578579-5855-4E7F-8386-9059027256DE}"/>
              </a:ext>
            </a:extLst>
          </p:cNvPr>
          <p:cNvSpPr txBox="1">
            <a:spLocks/>
          </p:cNvSpPr>
          <p:nvPr/>
        </p:nvSpPr>
        <p:spPr>
          <a:xfrm>
            <a:off x="4053841" y="2832762"/>
            <a:ext cx="4409440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Trapdoor function</a:t>
            </a:r>
          </a:p>
        </p:txBody>
      </p:sp>
    </p:spTree>
    <p:extLst>
      <p:ext uri="{BB962C8B-B14F-4D97-AF65-F5344CB8AC3E}">
        <p14:creationId xmlns:p14="http://schemas.microsoft.com/office/powerpoint/2010/main" val="84552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5348277" y="1609115"/>
            <a:ext cx="1475125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1977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DE578579-5855-4E7F-8386-9059027256DE}"/>
              </a:ext>
            </a:extLst>
          </p:cNvPr>
          <p:cNvSpPr txBox="1">
            <a:spLocks/>
          </p:cNvSpPr>
          <p:nvPr/>
        </p:nvSpPr>
        <p:spPr>
          <a:xfrm>
            <a:off x="4043681" y="2439091"/>
            <a:ext cx="4409440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Trapdoor function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C2EE7632-BEC3-49F6-A145-307AE8DCC0CF}"/>
              </a:ext>
            </a:extLst>
          </p:cNvPr>
          <p:cNvSpPr txBox="1">
            <a:spLocks/>
          </p:cNvSpPr>
          <p:nvPr/>
        </p:nvSpPr>
        <p:spPr>
          <a:xfrm>
            <a:off x="4043681" y="3243609"/>
            <a:ext cx="4409440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"Global Security"</a:t>
            </a:r>
          </a:p>
        </p:txBody>
      </p:sp>
    </p:spTree>
    <p:extLst>
      <p:ext uri="{BB962C8B-B14F-4D97-AF65-F5344CB8AC3E}">
        <p14:creationId xmlns:p14="http://schemas.microsoft.com/office/powerpoint/2010/main" val="103427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lobe Showing Europe-Africa on Apple iOS 12.1">
            <a:extLst>
              <a:ext uri="{FF2B5EF4-FFF2-40B4-BE49-F238E27FC236}">
                <a16:creationId xmlns:a16="http://schemas.microsoft.com/office/drawing/2014/main" id="{676E7944-2FA6-48BD-BE3B-CD6C1F664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2" y="2581695"/>
            <a:ext cx="4866640" cy="4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5358437" y="806475"/>
            <a:ext cx="1475125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1977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DE578579-5855-4E7F-8386-9059027256DE}"/>
              </a:ext>
            </a:extLst>
          </p:cNvPr>
          <p:cNvSpPr txBox="1">
            <a:spLocks/>
          </p:cNvSpPr>
          <p:nvPr/>
        </p:nvSpPr>
        <p:spPr>
          <a:xfrm>
            <a:off x="4135121" y="1508765"/>
            <a:ext cx="4409440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Trapdoor function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C2EE7632-BEC3-49F6-A145-307AE8DCC0CF}"/>
              </a:ext>
            </a:extLst>
          </p:cNvPr>
          <p:cNvSpPr txBox="1">
            <a:spLocks/>
          </p:cNvSpPr>
          <p:nvPr/>
        </p:nvSpPr>
        <p:spPr>
          <a:xfrm>
            <a:off x="4246881" y="2186519"/>
            <a:ext cx="4409440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"Global Security"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6D736E40-062A-47B5-952C-28EEDBC83B3C}"/>
              </a:ext>
            </a:extLst>
          </p:cNvPr>
          <p:cNvSpPr txBox="1">
            <a:spLocks/>
          </p:cNvSpPr>
          <p:nvPr/>
        </p:nvSpPr>
        <p:spPr>
          <a:xfrm>
            <a:off x="948997" y="3158710"/>
            <a:ext cx="4409440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228-bit RSA key</a:t>
            </a:r>
          </a:p>
        </p:txBody>
      </p:sp>
      <p:pic>
        <p:nvPicPr>
          <p:cNvPr id="3074" name="Picture 2" descr="Spoon on Apple iOS 12.1">
            <a:extLst>
              <a:ext uri="{FF2B5EF4-FFF2-40B4-BE49-F238E27FC236}">
                <a16:creationId xmlns:a16="http://schemas.microsoft.com/office/drawing/2014/main" id="{F76B3EF0-BB87-47B1-9545-D10CF034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4231640"/>
            <a:ext cx="1899920" cy="189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CBCC483B-3B96-4930-A9AF-A3D2B20EE740}"/>
              </a:ext>
            </a:extLst>
          </p:cNvPr>
          <p:cNvSpPr txBox="1">
            <a:spLocks/>
          </p:cNvSpPr>
          <p:nvPr/>
        </p:nvSpPr>
        <p:spPr>
          <a:xfrm>
            <a:off x="5457017" y="3505201"/>
            <a:ext cx="4557722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228-bit elliptic curve key</a:t>
            </a:r>
          </a:p>
        </p:txBody>
      </p:sp>
    </p:spTree>
    <p:extLst>
      <p:ext uri="{BB962C8B-B14F-4D97-AF65-F5344CB8AC3E}">
        <p14:creationId xmlns:p14="http://schemas.microsoft.com/office/powerpoint/2010/main" val="36178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1357745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600" dirty="0">
                <a:solidFill>
                  <a:schemeClr val="bg1"/>
                </a:solidFill>
                <a:latin typeface="Arial Black" panose="020B0A04020102020204" pitchFamily="34" charset="0"/>
                <a:ea typeface="Adobe Fan Heiti Std B" panose="020B0700000000000000" pitchFamily="34" charset="-128"/>
              </a:rPr>
              <a:t>Java 11</a:t>
            </a: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A47EBE53-EE18-4802-B3BB-14A42179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574496"/>
            <a:ext cx="9448800" cy="3172007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bg1"/>
                </a:solidFill>
              </a:rPr>
            </a:br>
            <a:br>
              <a:rPr lang="pl-PL" sz="3200" dirty="0">
                <a:solidFill>
                  <a:schemeClr val="bg1"/>
                </a:solidFill>
              </a:rPr>
            </a:br>
            <a:br>
              <a:rPr lang="pl-PL" sz="3200" dirty="0">
                <a:solidFill>
                  <a:schemeClr val="bg1"/>
                </a:solidFill>
              </a:rPr>
            </a:br>
            <a:br>
              <a:rPr lang="pl-PL" sz="3200" dirty="0">
                <a:solidFill>
                  <a:schemeClr val="bg1"/>
                </a:solidFill>
              </a:rPr>
            </a:br>
            <a:br>
              <a:rPr lang="pl-PL" sz="3200" dirty="0">
                <a:solidFill>
                  <a:schemeClr val="bg1"/>
                </a:solidFill>
              </a:rPr>
            </a:br>
            <a:br>
              <a:rPr lang="pl-PL" sz="3200" dirty="0">
                <a:solidFill>
                  <a:schemeClr val="bg1"/>
                </a:solidFill>
              </a:rPr>
            </a:br>
            <a:br>
              <a:rPr lang="pl-PL" sz="3200" dirty="0">
                <a:solidFill>
                  <a:schemeClr val="bg1"/>
                </a:solidFill>
              </a:rPr>
            </a:br>
            <a:r>
              <a:rPr lang="pl-PL" sz="3200" dirty="0">
                <a:solidFill>
                  <a:schemeClr val="bg1"/>
                </a:solidFill>
              </a:rPr>
              <a:t>Agenda</a:t>
            </a:r>
            <a:br>
              <a:rPr lang="pl-PL" sz="3200" dirty="0">
                <a:solidFill>
                  <a:schemeClr val="bg1"/>
                </a:solidFill>
              </a:rPr>
            </a:br>
            <a:br>
              <a:rPr lang="pl-PL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327: Unicode 10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324: Key Agreement with Curve25519 and Curve448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329: ChaCha20 and Poly1305 Cryptographic Algorithms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330: Launch Single-File Source-Code Programs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328: Flight Recorder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7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lobe Showing Europe-Africa on Apple iOS 12.1">
            <a:extLst>
              <a:ext uri="{FF2B5EF4-FFF2-40B4-BE49-F238E27FC236}">
                <a16:creationId xmlns:a16="http://schemas.microsoft.com/office/drawing/2014/main" id="{676E7944-2FA6-48BD-BE3B-CD6C1F664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363" y="2042823"/>
            <a:ext cx="5669279" cy="566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6D736E40-062A-47B5-952C-28EEDBC83B3C}"/>
              </a:ext>
            </a:extLst>
          </p:cNvPr>
          <p:cNvSpPr txBox="1">
            <a:spLocks/>
          </p:cNvSpPr>
          <p:nvPr/>
        </p:nvSpPr>
        <p:spPr>
          <a:xfrm>
            <a:off x="948997" y="3158710"/>
            <a:ext cx="4409440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2380-bit RSA key</a:t>
            </a: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CBCC483B-3B96-4930-A9AF-A3D2B20EE740}"/>
              </a:ext>
            </a:extLst>
          </p:cNvPr>
          <p:cNvSpPr txBox="1">
            <a:spLocks/>
          </p:cNvSpPr>
          <p:nvPr/>
        </p:nvSpPr>
        <p:spPr>
          <a:xfrm>
            <a:off x="5457017" y="3505201"/>
            <a:ext cx="4557722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228-bit elliptic curve key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E00C7926-A5B1-4E16-88A3-8C7E44A961F7}"/>
              </a:ext>
            </a:extLst>
          </p:cNvPr>
          <p:cNvSpPr txBox="1">
            <a:spLocks/>
          </p:cNvSpPr>
          <p:nvPr/>
        </p:nvSpPr>
        <p:spPr>
          <a:xfrm>
            <a:off x="5348277" y="865590"/>
            <a:ext cx="1475125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1977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31827B-1D13-40B6-B9FF-62936B2763D6}"/>
              </a:ext>
            </a:extLst>
          </p:cNvPr>
          <p:cNvSpPr txBox="1">
            <a:spLocks/>
          </p:cNvSpPr>
          <p:nvPr/>
        </p:nvSpPr>
        <p:spPr>
          <a:xfrm>
            <a:off x="4124961" y="1567880"/>
            <a:ext cx="4409440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Trapdoor function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BF028FC-F007-4683-8362-D167373A9BB8}"/>
              </a:ext>
            </a:extLst>
          </p:cNvPr>
          <p:cNvSpPr txBox="1">
            <a:spLocks/>
          </p:cNvSpPr>
          <p:nvPr/>
        </p:nvSpPr>
        <p:spPr>
          <a:xfrm>
            <a:off x="4236721" y="2245634"/>
            <a:ext cx="4409440" cy="913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"Global Security"</a:t>
            </a:r>
          </a:p>
        </p:txBody>
      </p:sp>
    </p:spTree>
    <p:extLst>
      <p:ext uri="{BB962C8B-B14F-4D97-AF65-F5344CB8AC3E}">
        <p14:creationId xmlns:p14="http://schemas.microsoft.com/office/powerpoint/2010/main" val="107068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617835" y="1927317"/>
            <a:ext cx="11275233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324: Key Agreement with Curve25519 and Curve448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1D20ABF5-3F1F-4A7F-9F0F-3D012B9BF63F}"/>
              </a:ext>
            </a:extLst>
          </p:cNvPr>
          <p:cNvSpPr txBox="1">
            <a:spLocks/>
          </p:cNvSpPr>
          <p:nvPr/>
        </p:nvSpPr>
        <p:spPr>
          <a:xfrm>
            <a:off x="617835" y="2917708"/>
            <a:ext cx="10956330" cy="1440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329: ChaCha20 and Poly1305 Cryptographic Algorithms</a:t>
            </a:r>
            <a:endParaRPr lang="pl-PL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68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EF58E2A7-B3AF-4C6B-9DEF-7CA66519713D}"/>
              </a:ext>
            </a:extLst>
          </p:cNvPr>
          <p:cNvSpPr/>
          <p:nvPr/>
        </p:nvSpPr>
        <p:spPr>
          <a:xfrm>
            <a:off x="4005309" y="221942"/>
            <a:ext cx="4181382" cy="64540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050" name="Picture 2" descr="https://lh6.googleusercontent.com/LfnYJO8VscbQLtgNRINb15179F8AIQ0Tlbrght5Mteo79nzU3X6jNWirtxTlcfYdD1j_XbMC-HjJYPLyMq11Kg26qQWa8-hKB4BNy2XQYrSy1vl1WWFU_eH7codx2p9f_b60_2qi">
            <a:extLst>
              <a:ext uri="{FF2B5EF4-FFF2-40B4-BE49-F238E27FC236}">
                <a16:creationId xmlns:a16="http://schemas.microsoft.com/office/drawing/2014/main" id="{552A3286-4C6F-4818-8408-BC0A5081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52" y="388166"/>
            <a:ext cx="4077895" cy="612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FC48DD59-E747-4579-A4F8-350821E42F5E}"/>
              </a:ext>
            </a:extLst>
          </p:cNvPr>
          <p:cNvSpPr/>
          <p:nvPr/>
        </p:nvSpPr>
        <p:spPr>
          <a:xfrm>
            <a:off x="4147055" y="646209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Illustration of the idea behind Diffie–Hellman key exchange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058556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7DBD8AF4-6366-44D4-977D-7CEC607B2A00}"/>
              </a:ext>
            </a:extLst>
          </p:cNvPr>
          <p:cNvSpPr/>
          <p:nvPr/>
        </p:nvSpPr>
        <p:spPr>
          <a:xfrm>
            <a:off x="1728224" y="3038829"/>
            <a:ext cx="3959738" cy="780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pl-PL" sz="4400" baseline="30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x</a:t>
            </a:r>
            <a:r>
              <a:rPr lang="pl-PL" sz="4400" baseline="30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pl-PL" sz="44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ax</a:t>
            </a: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b</a:t>
            </a:r>
            <a:endParaRPr lang="pl-PL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lh5.googleusercontent.com/1IYe0mS8sv2yj0w8rZtmS4QKw3OfhDbHcd0EfKlwmsHkB3egmT0ySj2CQAGqX9MPTPkSr3QXL5UN0DFQOzi4QrgvL5S_nOxMwh9JMXUJC5OwCHMGhC8VuoofEk7qRM6u8Sy1RgNN">
            <a:extLst>
              <a:ext uri="{FF2B5EF4-FFF2-40B4-BE49-F238E27FC236}">
                <a16:creationId xmlns:a16="http://schemas.microsoft.com/office/drawing/2014/main" id="{600905F4-7EA2-4CB9-9061-0D641BE73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378" y="1557655"/>
            <a:ext cx="38957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2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7DBD8AF4-6366-44D4-977D-7CEC607B2A00}"/>
              </a:ext>
            </a:extLst>
          </p:cNvPr>
          <p:cNvSpPr/>
          <p:nvPr/>
        </p:nvSpPr>
        <p:spPr>
          <a:xfrm>
            <a:off x="1728224" y="3038829"/>
            <a:ext cx="3959738" cy="780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pl-PL" sz="4400" baseline="30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x</a:t>
            </a:r>
            <a:r>
              <a:rPr lang="pl-PL" sz="4400" baseline="30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pl-PL" sz="44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ax</a:t>
            </a: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b</a:t>
            </a:r>
            <a:endParaRPr lang="pl-PL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421DCEA-CF2B-45DD-A14E-E17C1A39B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4875"/>
            <a:ext cx="5172075" cy="504825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3BD9577-BD84-4358-BD49-14698D6F284F}"/>
              </a:ext>
            </a:extLst>
          </p:cNvPr>
          <p:cNvSpPr/>
          <p:nvPr/>
        </p:nvSpPr>
        <p:spPr>
          <a:xfrm>
            <a:off x="355600" y="6163995"/>
            <a:ext cx="1163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u="sng" dirty="0">
                <a:solidFill>
                  <a:schemeClr val="bg1"/>
                </a:solidFill>
                <a:latin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https://blog.cloudflare.com/a-relatively-easy-to-understand-primer-on-elliptic-curve-cryptography/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5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7DBD8AF4-6366-44D4-977D-7CEC607B2A00}"/>
              </a:ext>
            </a:extLst>
          </p:cNvPr>
          <p:cNvSpPr/>
          <p:nvPr/>
        </p:nvSpPr>
        <p:spPr>
          <a:xfrm>
            <a:off x="3912624" y="1202359"/>
            <a:ext cx="3959738" cy="780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pl-PL" sz="4400" baseline="30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x</a:t>
            </a:r>
            <a:r>
              <a:rPr lang="pl-PL" sz="4400" baseline="30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pl-PL" sz="44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ax</a:t>
            </a:r>
            <a:r>
              <a:rPr lang="pl-PL" sz="4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b</a:t>
            </a:r>
            <a:endParaRPr lang="pl-PL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3BD9577-BD84-4358-BD49-14698D6F284F}"/>
              </a:ext>
            </a:extLst>
          </p:cNvPr>
          <p:cNvSpPr/>
          <p:nvPr/>
        </p:nvSpPr>
        <p:spPr>
          <a:xfrm>
            <a:off x="355600" y="6163995"/>
            <a:ext cx="1163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u="sng" dirty="0">
                <a:solidFill>
                  <a:schemeClr val="bg1"/>
                </a:solidFill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https://blog.cloudflare.com/a-relatively-easy-to-understand-primer-on-elliptic-curve-cryptography/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2A0230A-85BC-45C6-A23E-BC2FCBCB1C32}"/>
              </a:ext>
            </a:extLst>
          </p:cNvPr>
          <p:cNvSpPr/>
          <p:nvPr/>
        </p:nvSpPr>
        <p:spPr>
          <a:xfrm>
            <a:off x="538172" y="2439376"/>
            <a:ext cx="10932467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solidFill>
                  <a:schemeClr val="bg1"/>
                </a:solidFill>
                <a:latin typeface="Verdana" panose="020B0604030504040204" pitchFamily="34" charset="0"/>
              </a:rPr>
              <a:t>max: 115792089210356248762697446949407573530086143415290314195533631308867097853951   </a:t>
            </a:r>
            <a:br>
              <a:rPr lang="es-ES" dirty="0">
                <a:solidFill>
                  <a:schemeClr val="bg1"/>
                </a:solidFill>
                <a:latin typeface="Verdana" panose="020B060403050404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Verdana" panose="020B0604030504040204" pitchFamily="34" charset="0"/>
              </a:rPr>
              <a:t>a = 115792089210356248762697446949407573530086143415290314195533631308867097853948  </a:t>
            </a:r>
            <a:br>
              <a:rPr lang="es-ES" dirty="0">
                <a:solidFill>
                  <a:schemeClr val="bg1"/>
                </a:solidFill>
                <a:latin typeface="Verdana" panose="020B060403050404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Verdana" panose="020B0604030504040204" pitchFamily="34" charset="0"/>
              </a:rPr>
              <a:t>b = 41058363725152142129326129780047268409114441015993725554835256314039467401291</a:t>
            </a:r>
            <a:endParaRPr lang="es-ES" dirty="0">
              <a:solidFill>
                <a:schemeClr val="bg1"/>
              </a:solidFill>
            </a:endParaRPr>
          </a:p>
          <a:p>
            <a:br>
              <a:rPr lang="es-ES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7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B9152526-9F1C-4FD5-BF77-AF59FC80259C}"/>
              </a:ext>
            </a:extLst>
          </p:cNvPr>
          <p:cNvSpPr/>
          <p:nvPr/>
        </p:nvSpPr>
        <p:spPr>
          <a:xfrm>
            <a:off x="4145278" y="2157928"/>
            <a:ext cx="28831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pl-PL" sz="2400" dirty="0" err="1">
                <a:solidFill>
                  <a:schemeClr val="bg1"/>
                </a:solidFill>
                <a:latin typeface="DejaVu Sans Mono"/>
              </a:rPr>
              <a:t>KeyAgreement</a:t>
            </a:r>
            <a:endParaRPr lang="pl-PL" altLang="pl-PL" sz="2400" dirty="0">
              <a:solidFill>
                <a:schemeClr val="bg1"/>
              </a:solidFill>
              <a:latin typeface="DejaVu Sans Mono"/>
            </a:endParaRPr>
          </a:p>
          <a:p>
            <a:r>
              <a:rPr lang="pl-PL" altLang="pl-PL" sz="2400" dirty="0" err="1">
                <a:solidFill>
                  <a:schemeClr val="bg1"/>
                </a:solidFill>
                <a:latin typeface="DejaVu Sans Mono"/>
              </a:rPr>
              <a:t>KeyPairGenerator</a:t>
            </a:r>
            <a:endParaRPr lang="pl-PL" altLang="pl-PL" sz="2400" dirty="0">
              <a:solidFill>
                <a:schemeClr val="bg1"/>
              </a:solidFill>
              <a:latin typeface="DejaVu Sans Mono"/>
            </a:endParaRPr>
          </a:p>
          <a:p>
            <a:r>
              <a:rPr lang="pl-PL" altLang="pl-PL" sz="2400" dirty="0" err="1">
                <a:solidFill>
                  <a:schemeClr val="bg1"/>
                </a:solidFill>
                <a:latin typeface="DejaVu Sans Mono"/>
              </a:rPr>
              <a:t>KeyFactory</a:t>
            </a:r>
            <a:endParaRPr lang="pl-PL" sz="2400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AF877E2-D9BA-4518-8D97-56D876406AFE}"/>
              </a:ext>
            </a:extLst>
          </p:cNvPr>
          <p:cNvSpPr txBox="1">
            <a:spLocks/>
          </p:cNvSpPr>
          <p:nvPr/>
        </p:nvSpPr>
        <p:spPr>
          <a:xfrm>
            <a:off x="617835" y="870677"/>
            <a:ext cx="11275233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324: Key Agreement with Curve25519 and Curve448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9499E100-6D7C-4E3C-A944-28CE8A7C24F3}"/>
              </a:ext>
            </a:extLst>
          </p:cNvPr>
          <p:cNvSpPr txBox="1">
            <a:spLocks/>
          </p:cNvSpPr>
          <p:nvPr/>
        </p:nvSpPr>
        <p:spPr>
          <a:xfrm>
            <a:off x="617835" y="3429000"/>
            <a:ext cx="10956330" cy="1440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329: ChaCha20 and Poly1305 Cryptographic Algorithms</a:t>
            </a:r>
            <a:endParaRPr lang="pl-PL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075C4ED-3852-4F83-868C-AB2C643DA709}"/>
              </a:ext>
            </a:extLst>
          </p:cNvPr>
          <p:cNvSpPr/>
          <p:nvPr/>
        </p:nvSpPr>
        <p:spPr>
          <a:xfrm>
            <a:off x="3891278" y="5296652"/>
            <a:ext cx="3703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pl-PL" sz="2400" dirty="0" err="1">
                <a:solidFill>
                  <a:schemeClr val="bg1"/>
                </a:solidFill>
                <a:latin typeface="DejaVu Sans Mono"/>
              </a:rPr>
              <a:t>javax.crypto.CipherSpi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27956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068B8C42-0BBC-401F-8125-82472522C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2550" y="3105834"/>
            <a:ext cx="48268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java</a:t>
            </a: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 HelloWorld.java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53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3998" y="1425413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330: Launch Single-File Source-Code Programs</a:t>
            </a:r>
            <a:endParaRPr lang="pl-P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68B8C42-0BBC-401F-8125-82472522C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2548" y="3697376"/>
            <a:ext cx="48268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java</a:t>
            </a: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 HelloWorld.java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22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632933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330: Launch Single-File Source-Code Programs</a:t>
            </a:r>
            <a:endParaRPr lang="pl-P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4660FEC-4326-4764-AB7B-1F6C28BB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174" y="2146061"/>
            <a:ext cx="31276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java</a:t>
            </a: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 </a:t>
            </a: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launcher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BB3D656-85C1-411E-B343-CF7B756F6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463" y="2792392"/>
            <a:ext cx="16350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JDK 10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96BA46A-D57E-4A3D-96C7-B87279C0D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463" y="3632138"/>
            <a:ext cx="595836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Plik .</a:t>
            </a: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class</a:t>
            </a:r>
            <a:endParaRPr lang="pl-PL" altLang="pl-PL" sz="3600" dirty="0">
              <a:solidFill>
                <a:schemeClr val="bg1"/>
              </a:solidFill>
              <a:latin typeface="DejaVu Sans Mono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Klasa ’</a:t>
            </a:r>
            <a:r>
              <a:rPr lang="pl-PL" altLang="pl-PL" sz="3600" dirty="0" err="1">
                <a:solidFill>
                  <a:schemeClr val="bg1"/>
                </a:solidFill>
                <a:latin typeface="DejaVu Sans Mono"/>
              </a:rPr>
              <a:t>main</a:t>
            </a: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’ w jar</a:t>
            </a:r>
          </a:p>
          <a:p>
            <a:pPr marL="742950" lvl="0" indent="-7429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Klasa ’</a:t>
            </a:r>
            <a:r>
              <a:rPr lang="pl-PL" altLang="pl-PL" sz="3600" dirty="0" err="1">
                <a:solidFill>
                  <a:schemeClr val="bg1"/>
                </a:solidFill>
                <a:latin typeface="DejaVu Sans Mono"/>
              </a:rPr>
              <a:t>main</a:t>
            </a: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’ w module</a:t>
            </a:r>
          </a:p>
        </p:txBody>
      </p:sp>
    </p:spTree>
    <p:extLst>
      <p:ext uri="{BB962C8B-B14F-4D97-AF65-F5344CB8AC3E}">
        <p14:creationId xmlns:p14="http://schemas.microsoft.com/office/powerpoint/2010/main" val="74216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1120140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327: </a:t>
            </a:r>
            <a:r>
              <a:rPr lang="pl-PL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Unicode</a:t>
            </a:r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 10</a:t>
            </a: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A47EBE53-EE18-4802-B3BB-14A42179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777" y="4208692"/>
            <a:ext cx="10702303" cy="758536"/>
          </a:xfrm>
        </p:spPr>
        <p:txBody>
          <a:bodyPr>
            <a:noAutofit/>
          </a:bodyPr>
          <a:lstStyle/>
          <a:p>
            <a:pPr algn="l"/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</a:rPr>
              <a:t>Unicode provides a unique number for every character,</a:t>
            </a:r>
            <a:b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</a:rPr>
              <a:t>no matter what the platform,</a:t>
            </a:r>
            <a:b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</a:rPr>
              <a:t>no matter what the program,</a:t>
            </a:r>
            <a:b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</a:rPr>
              <a:t>no matter what the language.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2" name="Tytuł 4">
            <a:extLst>
              <a:ext uri="{FF2B5EF4-FFF2-40B4-BE49-F238E27FC236}">
                <a16:creationId xmlns:a16="http://schemas.microsoft.com/office/drawing/2014/main" id="{D88BE389-3FB2-4F5E-AD60-4799076D7D1F}"/>
              </a:ext>
            </a:extLst>
          </p:cNvPr>
          <p:cNvSpPr txBox="1">
            <a:spLocks/>
          </p:cNvSpPr>
          <p:nvPr/>
        </p:nvSpPr>
        <p:spPr>
          <a:xfrm>
            <a:off x="10668000" y="3152052"/>
            <a:ext cx="542303" cy="7585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8000" i="1" dirty="0">
                <a:solidFill>
                  <a:schemeClr val="bg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13" name="Tytuł 4">
            <a:extLst>
              <a:ext uri="{FF2B5EF4-FFF2-40B4-BE49-F238E27FC236}">
                <a16:creationId xmlns:a16="http://schemas.microsoft.com/office/drawing/2014/main" id="{9A8700FC-CAA8-45AD-A491-E6E77BB09B63}"/>
              </a:ext>
            </a:extLst>
          </p:cNvPr>
          <p:cNvSpPr txBox="1">
            <a:spLocks/>
          </p:cNvSpPr>
          <p:nvPr/>
        </p:nvSpPr>
        <p:spPr>
          <a:xfrm>
            <a:off x="453377" y="4749624"/>
            <a:ext cx="542303" cy="7585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8000" i="1" dirty="0">
                <a:solidFill>
                  <a:schemeClr val="bg1"/>
                </a:solidFill>
                <a:latin typeface="Arial" panose="020B0604020202020204" pitchFamily="34" charset="0"/>
              </a:rPr>
              <a:t>„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2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632933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330: Launch Single-File Source-Code Programs</a:t>
            </a:r>
            <a:endParaRPr lang="pl-P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4660FEC-4326-4764-AB7B-1F6C28BB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174" y="1878377"/>
            <a:ext cx="31276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java</a:t>
            </a: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 </a:t>
            </a: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launcher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96BA46A-D57E-4A3D-96C7-B87279C0D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86" y="3604397"/>
            <a:ext cx="595836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Plik .</a:t>
            </a: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class</a:t>
            </a:r>
            <a:endParaRPr lang="pl-PL" altLang="pl-PL" sz="3600" dirty="0">
              <a:solidFill>
                <a:schemeClr val="bg1"/>
              </a:solidFill>
              <a:latin typeface="DejaVu Sans Mono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Klasa ’</a:t>
            </a:r>
            <a:r>
              <a:rPr lang="pl-PL" altLang="pl-PL" sz="3600" dirty="0" err="1">
                <a:solidFill>
                  <a:schemeClr val="bg1"/>
                </a:solidFill>
                <a:latin typeface="DejaVu Sans Mono"/>
              </a:rPr>
              <a:t>main</a:t>
            </a: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’ w jar</a:t>
            </a:r>
          </a:p>
          <a:p>
            <a:pPr marL="742950" lvl="0" indent="-7429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Klasa ’</a:t>
            </a:r>
            <a:r>
              <a:rPr lang="pl-PL" altLang="pl-PL" sz="3600" dirty="0" err="1">
                <a:solidFill>
                  <a:schemeClr val="bg1"/>
                </a:solidFill>
                <a:latin typeface="DejaVu Sans Mono"/>
              </a:rPr>
              <a:t>main</a:t>
            </a: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’ w module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AD5F571-5977-4F0E-94CF-468933528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86" y="2741387"/>
            <a:ext cx="16350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JDK 11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4DC7008-97A3-4D2D-AE26-87AC2E73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863" y="5256713"/>
            <a:ext cx="3783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+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5BCC5-AF45-4658-A983-BF493C37A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86" y="5256713"/>
            <a:ext cx="68239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4.  Klasa z pliku źródłowego  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3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74660FEC-4326-4764-AB7B-1F6C28BB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99" y="1616224"/>
            <a:ext cx="654788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HelloWorld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pl-PL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pl-PL" sz="20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l-PL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pl-PL" sz="20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l-PL" sz="200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"</a:t>
            </a:r>
            <a:r>
              <a:rPr lang="pl-PL" sz="2000" dirty="0">
                <a:solidFill>
                  <a:srgbClr val="CE9178"/>
                </a:solidFill>
                <a:latin typeface="Segoe UI Emoji" panose="020B0502040204020203" pitchFamily="34" charset="0"/>
                <a:ea typeface="Yu Mincho Light" panose="020B0400000000000000" pitchFamily="18" charset="-128"/>
                <a:cs typeface="Segoe UI Emoji" panose="020B0502040204020203" pitchFamily="34" charset="0"/>
              </a:rPr>
              <a:t>🖐🌍🌎🌏</a:t>
            </a:r>
            <a:r>
              <a:rPr lang="pl-PL" sz="2000" dirty="0">
                <a:solidFill>
                  <a:srgbClr val="CE9178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);</a:t>
            </a:r>
            <a:endParaRPr lang="pl-PL" sz="2400" dirty="0">
              <a:latin typeface="Calibri" panose="020F0502020204030204" pitchFamily="34" charset="0"/>
              <a:ea typeface="Yu Mincho Light" panose="020B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AB66F9C-6564-4A70-9A99-D913F12B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99" y="765929"/>
            <a:ext cx="2636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./HelloWorld.java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EFDB3E4-FCE9-417E-B983-D082227A1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97" y="3725669"/>
            <a:ext cx="2880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l-PL" sz="20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HelloWorld.java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9E853B-E126-417C-9A81-BB02CD1DD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" y="4311472"/>
            <a:ext cx="70104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8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74660FEC-4326-4764-AB7B-1F6C28BB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99" y="1616224"/>
            <a:ext cx="654788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HelloWorld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pl-PL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pl-PL" sz="20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l-PL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pl-PL" sz="20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l-PL" sz="200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"</a:t>
            </a:r>
            <a:r>
              <a:rPr lang="pl-PL" sz="2000" dirty="0">
                <a:solidFill>
                  <a:srgbClr val="CE9178"/>
                </a:solidFill>
                <a:latin typeface="Segoe UI Emoji" panose="020B0502040204020203" pitchFamily="34" charset="0"/>
                <a:ea typeface="Yu Mincho Light" panose="020B0400000000000000" pitchFamily="18" charset="-128"/>
                <a:cs typeface="Segoe UI Emoji" panose="020B0502040204020203" pitchFamily="34" charset="0"/>
              </a:rPr>
              <a:t>🖐🌍🌎🌏</a:t>
            </a:r>
            <a:r>
              <a:rPr lang="pl-PL" sz="2000" dirty="0">
                <a:solidFill>
                  <a:srgbClr val="CE9178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);</a:t>
            </a:r>
            <a:endParaRPr lang="pl-PL" sz="2400" dirty="0">
              <a:latin typeface="Calibri" panose="020F0502020204030204" pitchFamily="34" charset="0"/>
              <a:ea typeface="Yu Mincho Light" panose="020B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AB66F9C-6564-4A70-9A99-D913F12B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99" y="765929"/>
            <a:ext cx="2636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./HelloWorld.java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EFDB3E4-FCE9-417E-B983-D082227A1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1" y="3725669"/>
            <a:ext cx="28041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l-PL" sz="20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HelloWorld.java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5864AF0-1ACA-4F13-A0F1-2D6D42742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279" y="765929"/>
            <a:ext cx="2636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./🥟.java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D6BBA6C5-1676-4423-A599-59E5B2208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277" y="3725669"/>
            <a:ext cx="24737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l-PL" sz="20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🥟.java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8EA3B09E-764B-47B7-B736-97EE45D44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1" y="4125779"/>
            <a:ext cx="70104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74660FEC-4326-4764-AB7B-1F6C28BB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99" y="1616224"/>
            <a:ext cx="654788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HelloWorld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pl-PL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pl-PL" sz="20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l-PL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pl-PL" sz="20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l-PL" sz="200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"</a:t>
            </a:r>
            <a:r>
              <a:rPr lang="pl-PL" sz="2000" dirty="0">
                <a:solidFill>
                  <a:srgbClr val="CE9178"/>
                </a:solidFill>
                <a:latin typeface="Segoe UI Emoji" panose="020B0502040204020203" pitchFamily="34" charset="0"/>
                <a:ea typeface="Yu Mincho Light" panose="020B0400000000000000" pitchFamily="18" charset="-128"/>
                <a:cs typeface="Segoe UI Emoji" panose="020B0502040204020203" pitchFamily="34" charset="0"/>
              </a:rPr>
              <a:t>🖐🌍🌎🌏</a:t>
            </a:r>
            <a:r>
              <a:rPr lang="pl-PL" sz="2000" dirty="0">
                <a:solidFill>
                  <a:srgbClr val="CE9178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Yu Mincho Light" panose="020B0400000000000000" pitchFamily="18" charset="-128"/>
                <a:cs typeface="Times New Roman" panose="02020603050405020304" pitchFamily="18" charset="0"/>
              </a:rPr>
              <a:t>);</a:t>
            </a:r>
            <a:endParaRPr lang="pl-PL" sz="2400" dirty="0">
              <a:latin typeface="Calibri" panose="020F0502020204030204" pitchFamily="34" charset="0"/>
              <a:ea typeface="Yu Mincho Light" panose="020B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AB66F9C-6564-4A70-9A99-D913F12B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99" y="765929"/>
            <a:ext cx="2636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./HelloWorld.java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EFDB3E4-FCE9-417E-B983-D082227A1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1" y="3725669"/>
            <a:ext cx="28041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l-PL" sz="20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HelloWorld.java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5864AF0-1ACA-4F13-A0F1-2D6D42742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279" y="765929"/>
            <a:ext cx="2636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./🥟.java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D6BBA6C5-1676-4423-A599-59E5B2208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277" y="3725669"/>
            <a:ext cx="24737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l-PL" sz="20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🥟.java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5E81D-E720-433D-A178-272CF4488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479" y="765929"/>
            <a:ext cx="2636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</a:rPr>
              <a:t>🤯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9556189D-852C-44AC-AFC6-DFFE7B0B0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477" y="3725669"/>
            <a:ext cx="24737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pl-PL" sz="20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l-PL" sz="20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</a:rPr>
              <a:t>🤯</a:t>
            </a:r>
            <a:endParaRPr lang="pl-PL" sz="20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2D0A2998-592F-4540-B42A-27A8A10AB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77" y="4241651"/>
            <a:ext cx="70104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4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3999" y="1385287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330: Launch Single-File Source-Code Programs</a:t>
            </a:r>
            <a:endParaRPr lang="pl-P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CD726CA0-E7E7-47FE-80ED-2ACD0BD8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999" y="3429000"/>
            <a:ext cx="52626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HelloWorld.java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5FCE1FA-5357-4DF3-8FAA-C5B9A9F54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998" y="4185081"/>
            <a:ext cx="81047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pl-PL" sz="3600" dirty="0">
                <a:solidFill>
                  <a:schemeClr val="bg1"/>
                </a:solidFill>
                <a:latin typeface="Consolas" panose="020B0609020204030204" pitchFamily="49" charset="0"/>
              </a:rPr>
              <a:t>--</a:t>
            </a:r>
            <a:r>
              <a:rPr lang="pl-PL" altLang="pl-PL" sz="3600" dirty="0" err="1">
                <a:solidFill>
                  <a:schemeClr val="bg1"/>
                </a:solidFill>
                <a:latin typeface="Consolas" panose="020B0609020204030204" pitchFamily="49" charset="0"/>
              </a:rPr>
              <a:t>source</a:t>
            </a:r>
            <a:r>
              <a:rPr lang="pl-PL" altLang="pl-PL" sz="3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altLang="pl-PL" sz="3600" i="1" dirty="0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l-PL" altLang="pl-PL" sz="3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kumimoji="0" lang="pl-PL" altLang="pl-PL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HelloWorld</a:t>
            </a:r>
            <a:endParaRPr kumimoji="0" lang="pl-PL" altLang="pl-PL" sz="66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3999" y="302211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330: Launch Single-File Source-Code Programs</a:t>
            </a:r>
            <a:endParaRPr lang="pl-P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CD726CA0-E7E7-47FE-80ED-2ACD0BD8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512" y="2456874"/>
            <a:ext cx="63318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l-PL" sz="3600" dirty="0">
                <a:solidFill>
                  <a:schemeClr val="bg1"/>
                </a:solidFill>
                <a:latin typeface="Consolas" panose="020B0609020204030204" pitchFamily="49" charset="0"/>
              </a:rPr>
              <a:t>java Factorial.java 3 4 5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1993BD2-32E7-40D8-9F2B-3B9BCF2F9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512" y="4008675"/>
            <a:ext cx="83580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l-PL" sz="3600" dirty="0" err="1">
                <a:solidFill>
                  <a:schemeClr val="bg1"/>
                </a:solidFill>
                <a:latin typeface="Consolas" panose="020B0609020204030204" pitchFamily="49" charset="0"/>
              </a:rPr>
              <a:t>javac</a:t>
            </a:r>
            <a:r>
              <a:rPr lang="en-US" altLang="pl-PL" sz="3600" dirty="0">
                <a:solidFill>
                  <a:schemeClr val="bg1"/>
                </a:solidFill>
                <a:latin typeface="Consolas" panose="020B0609020204030204" pitchFamily="49" charset="0"/>
              </a:rPr>
              <a:t> -d &lt;memory&gt; Factorial.java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l-PL" sz="3600" dirty="0">
                <a:solidFill>
                  <a:schemeClr val="bg1"/>
                </a:solidFill>
                <a:latin typeface="Consolas" panose="020B0609020204030204" pitchFamily="49" charset="0"/>
              </a:rPr>
              <a:t>java -cp &lt;memory&gt; Factorial 3 4 5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9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3999" y="302211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330: Launch Single-File Source-Code Programs</a:t>
            </a:r>
            <a:endParaRPr lang="pl-P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CD726CA0-E7E7-47FE-80ED-2ACD0BD8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7276" y="1391092"/>
            <a:ext cx="27996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>
                <a:solidFill>
                  <a:schemeClr val="bg1"/>
                </a:solidFill>
                <a:latin typeface="DejaVu Sans Mono"/>
              </a:rPr>
              <a:t>$ ./hello.</a:t>
            </a:r>
            <a:r>
              <a:rPr kumimoji="0" lang="pl-PL" altLang="pl-P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java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pl-PL" altLang="pl-PL" sz="6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5FCE1FA-5357-4DF3-8FAA-C5B9A9F54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7276" y="2188134"/>
            <a:ext cx="13833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l-PL" sz="3200" dirty="0">
                <a:solidFill>
                  <a:schemeClr val="bg1"/>
                </a:solidFill>
                <a:latin typeface="DejaVu Sans Mono"/>
              </a:rPr>
              <a:t>$ hello</a:t>
            </a:r>
            <a:endParaRPr kumimoji="0" lang="pl-PL" altLang="pl-PL" sz="60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38" y="1652701"/>
            <a:ext cx="35426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"</a:t>
            </a:r>
            <a:r>
              <a:rPr lang="pl-PL" altLang="pl-PL" sz="3600" dirty="0" err="1">
                <a:solidFill>
                  <a:schemeClr val="bg1"/>
                </a:solidFill>
                <a:latin typeface="DejaVu Sans Mono"/>
              </a:rPr>
              <a:t>Shebang</a:t>
            </a: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" </a:t>
            </a:r>
            <a:r>
              <a:rPr lang="pl-PL" altLang="pl-PL" sz="3600" dirty="0" err="1">
                <a:solidFill>
                  <a:schemeClr val="bg1"/>
                </a:solidFill>
                <a:latin typeface="DejaVu Sans Mono"/>
              </a:rPr>
              <a:t>files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28C20BC-1FBC-4E90-88E3-15C7906D6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8" y="2694978"/>
            <a:ext cx="1011655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#!/</a:t>
            </a:r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/lib/</a:t>
            </a:r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jvm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/jdk-11.0.1/bin/java --source 11 </a:t>
            </a:r>
            <a:endParaRPr lang="pl-PL" sz="3200" dirty="0">
              <a:solidFill>
                <a:schemeClr val="accent6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HelloScriptsInJava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pl-P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l-P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en-US" sz="28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pl-P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8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pl-PL" sz="2800" dirty="0">
                <a:solidFill>
                  <a:srgbClr val="CE9178"/>
                </a:solidFill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🖐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scripts in Java!"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l-P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8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l-P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3999" y="302211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330: Launch Single-File Source-Code Programs</a:t>
            </a:r>
            <a:endParaRPr lang="pl-P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336" y="2478275"/>
            <a:ext cx="3105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Linux, OS X…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993C70-2389-43A8-83A1-AB60416D3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0001" y="2478275"/>
            <a:ext cx="29783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Windows ???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884016CA-CD84-4170-A729-517C78CF6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0001" y="3733395"/>
            <a:ext cx="10291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WSL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0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494871" y="136842"/>
            <a:ext cx="6205130" cy="7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Tutorial: 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shebag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na ”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windows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pl-PL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1127748"/>
            <a:ext cx="112001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pc="-100" dirty="0">
                <a:solidFill>
                  <a:schemeClr val="bg1"/>
                </a:solidFill>
                <a:latin typeface="DejaVu Sans Mono"/>
              </a:rPr>
              <a:t>1. </a:t>
            </a:r>
            <a:r>
              <a:rPr lang="pl-PL" spc="-100" dirty="0">
                <a:solidFill>
                  <a:schemeClr val="bg1"/>
                </a:solidFill>
                <a:latin typeface="Consolas" panose="020B0609020204030204" pitchFamily="49" charset="0"/>
              </a:rPr>
              <a:t>PowerShell: </a:t>
            </a:r>
            <a:r>
              <a:rPr lang="pl-PL" spc="-100" dirty="0" err="1">
                <a:solidFill>
                  <a:srgbClr val="0101FD"/>
                </a:solidFill>
                <a:latin typeface="Consolas" panose="020B0609020204030204" pitchFamily="49" charset="0"/>
              </a:rPr>
              <a:t>Enable-WindowsOptionalFeature</a:t>
            </a:r>
            <a:r>
              <a:rPr lang="pl-PL" spc="-100" dirty="0">
                <a:solidFill>
                  <a:srgbClr val="007D9A"/>
                </a:solidFill>
                <a:latin typeface="Consolas" panose="020B0609020204030204" pitchFamily="49" charset="0"/>
              </a:rPr>
              <a:t> -Online -</a:t>
            </a:r>
            <a:r>
              <a:rPr lang="pl-PL" spc="-100" dirty="0" err="1">
                <a:solidFill>
                  <a:srgbClr val="007D9A"/>
                </a:solidFill>
                <a:latin typeface="Consolas" panose="020B0609020204030204" pitchFamily="49" charset="0"/>
              </a:rPr>
              <a:t>FeatureName</a:t>
            </a:r>
            <a:r>
              <a:rPr lang="pl-PL" spc="-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pc="-100" dirty="0">
                <a:solidFill>
                  <a:srgbClr val="0101FD"/>
                </a:solidFill>
                <a:latin typeface="Consolas" panose="020B0609020204030204" pitchFamily="49" charset="0"/>
              </a:rPr>
              <a:t>Microsoft-Windows</a:t>
            </a:r>
            <a:r>
              <a:rPr lang="pl-PL" spc="-1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pl-PL" spc="-100" dirty="0">
                <a:solidFill>
                  <a:srgbClr val="0101FD"/>
                </a:solidFill>
                <a:latin typeface="Consolas" panose="020B0609020204030204" pitchFamily="49" charset="0"/>
              </a:rPr>
              <a:t>Subsystem-Linux</a:t>
            </a:r>
            <a:endParaRPr lang="pl-PL" altLang="pl-PL" spc="-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884016CA-CD84-4170-A729-517C78CF6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854" y="6382603"/>
            <a:ext cx="55109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400" dirty="0">
                <a:solidFill>
                  <a:schemeClr val="bg1"/>
                </a:solidFill>
                <a:latin typeface="DejaVu Sans Mono"/>
              </a:rPr>
              <a:t>https://docs.microsoft.com/en-us/windows/wsl/install-win10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C56E790-580C-4588-AE3D-C509BAA8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1554944"/>
            <a:ext cx="2212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2.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Restart systemu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DAD4DF3-C15C-4D15-B2CD-5FFCE7C9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1982140"/>
            <a:ext cx="19588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3.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Aktualizacje…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02B98D08-B678-46BE-A694-227E43FD1012}"/>
              </a:ext>
            </a:extLst>
          </p:cNvPr>
          <p:cNvSpPr/>
          <p:nvPr/>
        </p:nvSpPr>
        <p:spPr>
          <a:xfrm>
            <a:off x="2432957" y="1982140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endParaRPr lang="pl-PL" dirty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9A4C13C-CB38-49BD-966D-779DD75EF5E4}"/>
              </a:ext>
            </a:extLst>
          </p:cNvPr>
          <p:cNvSpPr/>
          <p:nvPr/>
        </p:nvSpPr>
        <p:spPr>
          <a:xfrm>
            <a:off x="2530579" y="1982140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99A6A35A-F0F0-4728-BD41-372DA0FA9671}"/>
              </a:ext>
            </a:extLst>
          </p:cNvPr>
          <p:cNvSpPr/>
          <p:nvPr/>
        </p:nvSpPr>
        <p:spPr>
          <a:xfrm>
            <a:off x="2637420" y="1982140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0133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494871" y="-1864192"/>
            <a:ext cx="6205130" cy="7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Tutorial: 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shebag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na ”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windows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pl-PL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873286"/>
            <a:ext cx="112001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pc="-100">
                <a:solidFill>
                  <a:schemeClr val="bg1"/>
                </a:solidFill>
                <a:latin typeface="DejaVu Sans Mono"/>
              </a:rPr>
              <a:t>1. </a:t>
            </a:r>
            <a:r>
              <a:rPr lang="pl-PL" spc="-100">
                <a:solidFill>
                  <a:schemeClr val="bg1"/>
                </a:solidFill>
                <a:latin typeface="Consolas" panose="020B0609020204030204" pitchFamily="49" charset="0"/>
              </a:rPr>
              <a:t>PowerShell: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Enable-WindowsOptionalFeature</a:t>
            </a:r>
            <a:r>
              <a:rPr lang="pl-PL" spc="-100">
                <a:solidFill>
                  <a:srgbClr val="007D9A"/>
                </a:solidFill>
                <a:latin typeface="Consolas" panose="020B0609020204030204" pitchFamily="49" charset="0"/>
              </a:rPr>
              <a:t> -Online -FeatureName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Microsoft-Windows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Subsystem-Linux</a:t>
            </a:r>
            <a:endParaRPr lang="pl-PL" altLang="pl-PL" spc="-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884016CA-CD84-4170-A729-517C78CF6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854" y="6382603"/>
            <a:ext cx="55109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400" dirty="0">
                <a:solidFill>
                  <a:schemeClr val="bg1"/>
                </a:solidFill>
                <a:latin typeface="DejaVu Sans Mono"/>
              </a:rPr>
              <a:t>https://docs.microsoft.com/en-us/windows/wsl/install-win10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C56E790-580C-4588-AE3D-C509BAA8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446090"/>
            <a:ext cx="2212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2.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Restart systemu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DAD4DF3-C15C-4D15-B2CD-5FFCE7C9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18894"/>
            <a:ext cx="19588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3.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Aktualizacje…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7A05816-D24C-4B38-9D36-F54C9173A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408302"/>
            <a:ext cx="10001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4.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Microsoft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Store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: wyszukujemy ”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” i wybieramy swoją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❤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dystryb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ucję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linuxa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6AD08320-B589-4CE2-8AF2-132CE0ED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298" y="880660"/>
            <a:ext cx="8945447" cy="55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6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266700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327: </a:t>
            </a:r>
            <a:r>
              <a:rPr lang="pl-PL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Unicode</a:t>
            </a:r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 10</a:t>
            </a: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A47EBE53-EE18-4802-B3BB-14A42179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9" y="2088574"/>
            <a:ext cx="1756064" cy="758536"/>
          </a:xfrm>
        </p:spPr>
        <p:txBody>
          <a:bodyPr>
            <a:noAutofit/>
          </a:bodyPr>
          <a:lstStyle/>
          <a:p>
            <a:pPr algn="l"/>
            <a:r>
              <a:rPr lang="pl-PL" sz="4000" dirty="0">
                <a:solidFill>
                  <a:schemeClr val="bg1"/>
                </a:solidFill>
              </a:rPr>
              <a:t>JDK 10</a:t>
            </a:r>
          </a:p>
        </p:txBody>
      </p:sp>
      <p:sp>
        <p:nvSpPr>
          <p:cNvPr id="6" name="Tytuł 4">
            <a:extLst>
              <a:ext uri="{FF2B5EF4-FFF2-40B4-BE49-F238E27FC236}">
                <a16:creationId xmlns:a16="http://schemas.microsoft.com/office/drawing/2014/main" id="{F1FD3122-A05E-4834-97C1-E84F3A38DE4D}"/>
              </a:ext>
            </a:extLst>
          </p:cNvPr>
          <p:cNvSpPr txBox="1">
            <a:spLocks/>
          </p:cNvSpPr>
          <p:nvPr/>
        </p:nvSpPr>
        <p:spPr>
          <a:xfrm>
            <a:off x="7062355" y="2088574"/>
            <a:ext cx="1756064" cy="7585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4000" dirty="0">
                <a:solidFill>
                  <a:schemeClr val="bg1"/>
                </a:solidFill>
              </a:rPr>
              <a:t>JDK 11</a:t>
            </a:r>
          </a:p>
        </p:txBody>
      </p:sp>
      <p:sp>
        <p:nvSpPr>
          <p:cNvPr id="7" name="Tytuł 4">
            <a:extLst>
              <a:ext uri="{FF2B5EF4-FFF2-40B4-BE49-F238E27FC236}">
                <a16:creationId xmlns:a16="http://schemas.microsoft.com/office/drawing/2014/main" id="{C2541C79-1E02-4F1E-97A6-A2DCCFCEA80C}"/>
              </a:ext>
            </a:extLst>
          </p:cNvPr>
          <p:cNvSpPr txBox="1">
            <a:spLocks/>
          </p:cNvSpPr>
          <p:nvPr/>
        </p:nvSpPr>
        <p:spPr>
          <a:xfrm>
            <a:off x="710044" y="3248892"/>
            <a:ext cx="3273135" cy="1088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600" dirty="0" err="1">
                <a:solidFill>
                  <a:schemeClr val="bg1"/>
                </a:solidFill>
              </a:rPr>
              <a:t>Unicode</a:t>
            </a:r>
            <a:r>
              <a:rPr lang="pl-PL" sz="3600" dirty="0">
                <a:solidFill>
                  <a:schemeClr val="bg1"/>
                </a:solidFill>
              </a:rPr>
              <a:t> 8.0</a:t>
            </a: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120,737 znaków</a:t>
            </a:r>
          </a:p>
        </p:txBody>
      </p:sp>
      <p:sp>
        <p:nvSpPr>
          <p:cNvPr id="8" name="Tytuł 4">
            <a:extLst>
              <a:ext uri="{FF2B5EF4-FFF2-40B4-BE49-F238E27FC236}">
                <a16:creationId xmlns:a16="http://schemas.microsoft.com/office/drawing/2014/main" id="{0F53EDBB-FDF1-4D19-9F75-EF3E361C12B4}"/>
              </a:ext>
            </a:extLst>
          </p:cNvPr>
          <p:cNvSpPr txBox="1">
            <a:spLocks/>
          </p:cNvSpPr>
          <p:nvPr/>
        </p:nvSpPr>
        <p:spPr>
          <a:xfrm>
            <a:off x="3886200" y="3248892"/>
            <a:ext cx="3273136" cy="2694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600" dirty="0" err="1">
                <a:solidFill>
                  <a:schemeClr val="bg1"/>
                </a:solidFill>
              </a:rPr>
              <a:t>Unicode</a:t>
            </a:r>
            <a:r>
              <a:rPr lang="pl-PL" sz="3600" dirty="0">
                <a:solidFill>
                  <a:schemeClr val="bg1"/>
                </a:solidFill>
              </a:rPr>
              <a:t> 9.0</a:t>
            </a:r>
          </a:p>
          <a:p>
            <a:pPr algn="l"/>
            <a:endParaRPr lang="pl-PL" sz="3600" dirty="0">
              <a:solidFill>
                <a:schemeClr val="bg1"/>
              </a:solidFill>
            </a:endParaRP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+7,500 znaków</a:t>
            </a: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+6 skryptów</a:t>
            </a: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+72 </a:t>
            </a:r>
            <a:r>
              <a:rPr lang="pl-PL" sz="3600" dirty="0" err="1">
                <a:solidFill>
                  <a:schemeClr val="bg1"/>
                </a:solidFill>
              </a:rPr>
              <a:t>emoji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9" name="Tytuł 4">
            <a:extLst>
              <a:ext uri="{FF2B5EF4-FFF2-40B4-BE49-F238E27FC236}">
                <a16:creationId xmlns:a16="http://schemas.microsoft.com/office/drawing/2014/main" id="{ADC8DB9B-688E-4E66-A455-9FCFC3C651F3}"/>
              </a:ext>
            </a:extLst>
          </p:cNvPr>
          <p:cNvSpPr txBox="1">
            <a:spLocks/>
          </p:cNvSpPr>
          <p:nvPr/>
        </p:nvSpPr>
        <p:spPr>
          <a:xfrm>
            <a:off x="7062355" y="3200835"/>
            <a:ext cx="3089563" cy="758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600" b="1" dirty="0" err="1">
                <a:solidFill>
                  <a:schemeClr val="bg1"/>
                </a:solidFill>
              </a:rPr>
              <a:t>Unicode</a:t>
            </a:r>
            <a:r>
              <a:rPr lang="pl-PL" sz="3600" b="1" dirty="0">
                <a:solidFill>
                  <a:schemeClr val="bg1"/>
                </a:solidFill>
              </a:rPr>
              <a:t> 10.0</a:t>
            </a:r>
          </a:p>
          <a:p>
            <a:pPr algn="l"/>
            <a:endParaRPr lang="pl-PL" sz="3600" dirty="0">
              <a:solidFill>
                <a:schemeClr val="bg1"/>
              </a:solidFill>
            </a:endParaRPr>
          </a:p>
        </p:txBody>
      </p:sp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FA183153-B3FD-4699-8E98-CC897D6D8E81}"/>
              </a:ext>
            </a:extLst>
          </p:cNvPr>
          <p:cNvCxnSpPr/>
          <p:nvPr/>
        </p:nvCxnSpPr>
        <p:spPr>
          <a:xfrm>
            <a:off x="529936" y="2992582"/>
            <a:ext cx="10138064" cy="0"/>
          </a:xfrm>
          <a:prstGeom prst="straightConnector1">
            <a:avLst/>
          </a:prstGeom>
          <a:ln w="476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ytuł 4">
            <a:extLst>
              <a:ext uri="{FF2B5EF4-FFF2-40B4-BE49-F238E27FC236}">
                <a16:creationId xmlns:a16="http://schemas.microsoft.com/office/drawing/2014/main" id="{8907A738-A1FC-45EB-95BE-3B0448189B3B}"/>
              </a:ext>
            </a:extLst>
          </p:cNvPr>
          <p:cNvSpPr txBox="1">
            <a:spLocks/>
          </p:cNvSpPr>
          <p:nvPr/>
        </p:nvSpPr>
        <p:spPr>
          <a:xfrm>
            <a:off x="7062354" y="3248892"/>
            <a:ext cx="3089563" cy="758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3600" dirty="0">
              <a:solidFill>
                <a:schemeClr val="bg1"/>
              </a:solidFill>
            </a:endParaRPr>
          </a:p>
          <a:p>
            <a:pPr algn="l"/>
            <a:endParaRPr lang="pl-PL" sz="3600" dirty="0">
              <a:solidFill>
                <a:schemeClr val="bg1"/>
              </a:solidFill>
            </a:endParaRP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+8,518  znaków</a:t>
            </a: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+4 skrypty</a:t>
            </a: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+56 </a:t>
            </a:r>
            <a:r>
              <a:rPr lang="pl-PL" sz="3600" dirty="0" err="1">
                <a:solidFill>
                  <a:schemeClr val="bg1"/>
                </a:solidFill>
              </a:rPr>
              <a:t>emoji</a:t>
            </a:r>
            <a:endParaRPr lang="pl-PL" sz="3600" dirty="0">
              <a:solidFill>
                <a:schemeClr val="bg1"/>
              </a:solidFill>
            </a:endParaRPr>
          </a:p>
          <a:p>
            <a:pPr algn="l"/>
            <a:endParaRPr lang="pl-P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6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494871" y="-1864192"/>
            <a:ext cx="6205130" cy="7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Tutorial: 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shebag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na ”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windows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pl-PL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873286"/>
            <a:ext cx="112001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pc="-100">
                <a:solidFill>
                  <a:schemeClr val="bg1"/>
                </a:solidFill>
                <a:latin typeface="DejaVu Sans Mono"/>
              </a:rPr>
              <a:t>1. </a:t>
            </a:r>
            <a:r>
              <a:rPr lang="pl-PL" spc="-100">
                <a:solidFill>
                  <a:schemeClr val="bg1"/>
                </a:solidFill>
                <a:latin typeface="Consolas" panose="020B0609020204030204" pitchFamily="49" charset="0"/>
              </a:rPr>
              <a:t>PowerShell: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Enable-WindowsOptionalFeature</a:t>
            </a:r>
            <a:r>
              <a:rPr lang="pl-PL" spc="-100">
                <a:solidFill>
                  <a:srgbClr val="007D9A"/>
                </a:solidFill>
                <a:latin typeface="Consolas" panose="020B0609020204030204" pitchFamily="49" charset="0"/>
              </a:rPr>
              <a:t> -Online -FeatureName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Microsoft-Windows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Subsystem-Linux</a:t>
            </a:r>
            <a:endParaRPr lang="pl-PL" altLang="pl-PL" spc="-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884016CA-CD84-4170-A729-517C78CF6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501" y="6443503"/>
            <a:ext cx="55109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400" dirty="0">
                <a:solidFill>
                  <a:schemeClr val="bg1"/>
                </a:solidFill>
                <a:latin typeface="DejaVu Sans Mono"/>
              </a:rPr>
              <a:t>https://docs.microsoft.com/en-us/windows/wsl/install-win10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C56E790-580C-4588-AE3D-C509BAA8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446090"/>
            <a:ext cx="2212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2.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Restart systemu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DAD4DF3-C15C-4D15-B2CD-5FFCE7C9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18894"/>
            <a:ext cx="19588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3.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Aktualizacje…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7A05816-D24C-4B38-9D36-F54C9173A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408302"/>
            <a:ext cx="10001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4.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Microsoft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Store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: wyszukujemy ”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” i wybieramy swoją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❤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dystryb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ucję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linuxa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D82BECC-D260-4D04-8017-95A6C2DDD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835498"/>
            <a:ext cx="51248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5.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Klikamy Pobierz, Zainstaluj, Uruchom…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44951C76-E72E-47AB-A941-9751D83D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830"/>
            <a:ext cx="12192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6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494871" y="-1864192"/>
            <a:ext cx="6205130" cy="7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Tutorial: 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shebag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na ”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windows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pl-PL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873286"/>
            <a:ext cx="112001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pc="-100">
                <a:solidFill>
                  <a:schemeClr val="bg1"/>
                </a:solidFill>
                <a:latin typeface="DejaVu Sans Mono"/>
              </a:rPr>
              <a:t>1. </a:t>
            </a:r>
            <a:r>
              <a:rPr lang="pl-PL" spc="-100">
                <a:solidFill>
                  <a:schemeClr val="bg1"/>
                </a:solidFill>
                <a:latin typeface="Consolas" panose="020B0609020204030204" pitchFamily="49" charset="0"/>
              </a:rPr>
              <a:t>PowerShell: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Enable-WindowsOptionalFeature</a:t>
            </a:r>
            <a:r>
              <a:rPr lang="pl-PL" spc="-100">
                <a:solidFill>
                  <a:srgbClr val="007D9A"/>
                </a:solidFill>
                <a:latin typeface="Consolas" panose="020B0609020204030204" pitchFamily="49" charset="0"/>
              </a:rPr>
              <a:t> -Online -FeatureName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Microsoft-Windows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Subsystem-Linux</a:t>
            </a:r>
            <a:endParaRPr lang="pl-PL" altLang="pl-PL" spc="-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C56E790-580C-4588-AE3D-C509BAA8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446090"/>
            <a:ext cx="2212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2.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Restart systemu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DAD4DF3-C15C-4D15-B2CD-5FFCE7C9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18894"/>
            <a:ext cx="19588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3.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Aktualizacje…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7A05816-D24C-4B38-9D36-F54C9173A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408302"/>
            <a:ext cx="10001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4.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Microsoft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Store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: wyszukujemy ”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” i wybieramy swoją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❤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dystryb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ucję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linuxa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D82BECC-D260-4D04-8017-95A6C2DDD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835498"/>
            <a:ext cx="51248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5.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Klikamy Pobierz, Zainstaluj, Uruchom…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7FA764-2F0E-430C-A543-341AFB151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1262694"/>
            <a:ext cx="82682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6. [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Ta dam… mamy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linux’a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] podajemy nową nazwę użytkownika i hasło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69AA78C-4EF5-4492-8046-9D345EB9C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34"/>
          <a:stretch/>
        </p:blipFill>
        <p:spPr>
          <a:xfrm>
            <a:off x="1200927" y="1923423"/>
            <a:ext cx="10001136" cy="42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5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494871" y="-1864192"/>
            <a:ext cx="6205130" cy="7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Tutorial: 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shebag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na ”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windows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pl-PL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873286"/>
            <a:ext cx="112001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pc="-100">
                <a:solidFill>
                  <a:schemeClr val="bg1"/>
                </a:solidFill>
                <a:latin typeface="DejaVu Sans Mono"/>
              </a:rPr>
              <a:t>1. </a:t>
            </a:r>
            <a:r>
              <a:rPr lang="pl-PL" spc="-100">
                <a:solidFill>
                  <a:schemeClr val="bg1"/>
                </a:solidFill>
                <a:latin typeface="Consolas" panose="020B0609020204030204" pitchFamily="49" charset="0"/>
              </a:rPr>
              <a:t>PowerShell: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Enable-WindowsOptionalFeature</a:t>
            </a:r>
            <a:r>
              <a:rPr lang="pl-PL" spc="-100">
                <a:solidFill>
                  <a:srgbClr val="007D9A"/>
                </a:solidFill>
                <a:latin typeface="Consolas" panose="020B0609020204030204" pitchFamily="49" charset="0"/>
              </a:rPr>
              <a:t> -Online -FeatureName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Microsoft-Windows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Subsystem-Linux</a:t>
            </a:r>
            <a:endParaRPr lang="pl-PL" altLang="pl-PL" spc="-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884016CA-CD84-4170-A729-517C78CF6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501" y="6443503"/>
            <a:ext cx="55109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400" dirty="0">
                <a:solidFill>
                  <a:schemeClr val="bg1"/>
                </a:solidFill>
                <a:latin typeface="DejaVu Sans Mono"/>
              </a:rPr>
              <a:t>https://docs.microsoft.com/en-us/windows/wsl/install-win10</a:t>
            </a:r>
            <a:endParaRPr kumimoji="0" lang="pl-PL" altLang="pl-PL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C56E790-580C-4588-AE3D-C509BAA8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446090"/>
            <a:ext cx="2212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2.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Restart systemu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DAD4DF3-C15C-4D15-B2CD-5FFCE7C9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18894"/>
            <a:ext cx="19588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3.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Aktualizacje…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7A05816-D24C-4B38-9D36-F54C9173A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408302"/>
            <a:ext cx="10001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4.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Microsoft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Store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: wyszukujemy ”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” i wybieramy swoją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❤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dystryb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ucję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linuxa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D82BECC-D260-4D04-8017-95A6C2DDD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835498"/>
            <a:ext cx="51248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5.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Klikamy Pobierz, Zainstaluj, Uruchom…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7FA764-2F0E-430C-A543-341AFB151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1262694"/>
            <a:ext cx="82682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6. [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Ta dam… mamy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linux’a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] podajemy nową nazwę użytkownika i hasło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8258233F-B57F-4457-B57F-F17425E9F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1689890"/>
            <a:ext cx="54790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7. </a:t>
            </a:r>
            <a:r>
              <a:rPr lang="pl-PL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sudo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update &amp;&amp; sudo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upgrade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B3DB5C-EDCC-4BEB-8981-30CB8129E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2117086"/>
            <a:ext cx="4465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8. </a:t>
            </a:r>
            <a:r>
              <a:rPr lang="pl-PL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apt-get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default-jdk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74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494871" y="-1864192"/>
            <a:ext cx="6205130" cy="7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Tutorial: 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shebag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na ”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windows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pl-PL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873286"/>
            <a:ext cx="112001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pc="-100">
                <a:solidFill>
                  <a:schemeClr val="bg1"/>
                </a:solidFill>
                <a:latin typeface="DejaVu Sans Mono"/>
              </a:rPr>
              <a:t>1. </a:t>
            </a:r>
            <a:r>
              <a:rPr lang="pl-PL" spc="-100">
                <a:solidFill>
                  <a:schemeClr val="bg1"/>
                </a:solidFill>
                <a:latin typeface="Consolas" panose="020B0609020204030204" pitchFamily="49" charset="0"/>
              </a:rPr>
              <a:t>PowerShell: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Enable-WindowsOptionalFeature</a:t>
            </a:r>
            <a:r>
              <a:rPr lang="pl-PL" spc="-100">
                <a:solidFill>
                  <a:srgbClr val="007D9A"/>
                </a:solidFill>
                <a:latin typeface="Consolas" panose="020B0609020204030204" pitchFamily="49" charset="0"/>
              </a:rPr>
              <a:t> -Online -FeatureName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Microsoft-Windows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Subsystem-Linux</a:t>
            </a:r>
            <a:endParaRPr lang="pl-PL" altLang="pl-PL" spc="-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C56E790-580C-4588-AE3D-C509BAA8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446090"/>
            <a:ext cx="2212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2.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Restart systemu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DAD4DF3-C15C-4D15-B2CD-5FFCE7C9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18894"/>
            <a:ext cx="19588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3.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Aktualizacje…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7A05816-D24C-4B38-9D36-F54C9173A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408302"/>
            <a:ext cx="10001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4.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Microsoft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Store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: wyszukujemy ”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” i wybieramy swoją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❤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dystryb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ucję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linuxa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D82BECC-D260-4D04-8017-95A6C2DDD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835498"/>
            <a:ext cx="51248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5.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Klikamy Pobierz, Zainstaluj, Uruchom…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7FA764-2F0E-430C-A543-341AFB151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1262694"/>
            <a:ext cx="82682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6. [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Ta dam… mamy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linux’a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] podajemy nową nazwę użytkownika i hasło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8258233F-B57F-4457-B57F-F17425E9F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1689890"/>
            <a:ext cx="54790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7. </a:t>
            </a:r>
            <a:r>
              <a:rPr lang="pl-PL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sudo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update &amp;&amp; sudo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upgrade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B3DB5C-EDCC-4BEB-8981-30CB8129E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2117086"/>
            <a:ext cx="4465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8. </a:t>
            </a:r>
            <a:r>
              <a:rPr lang="pl-PL" strike="sngStrike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apt-get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default-jdk</a:t>
            </a:r>
            <a:endParaRPr lang="pl-PL" altLang="pl-PL" strike="sngStrike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3E6CEB9-FF5F-404B-A1A1-06AFEAD46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2544282"/>
            <a:ext cx="48458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8. </a:t>
            </a:r>
            <a:r>
              <a:rPr lang="pl-PL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apt-get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openjdk-11-jdk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6FECE5D-996C-4F05-B7AA-C074178C0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"/>
          <a:stretch/>
        </p:blipFill>
        <p:spPr>
          <a:xfrm>
            <a:off x="717631" y="3344235"/>
            <a:ext cx="10936727" cy="12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2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494871" y="-1864192"/>
            <a:ext cx="6205130" cy="7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Tutorial: 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shebag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na ”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windows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pl-PL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873286"/>
            <a:ext cx="112001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pc="-100">
                <a:solidFill>
                  <a:schemeClr val="bg1"/>
                </a:solidFill>
                <a:latin typeface="DejaVu Sans Mono"/>
              </a:rPr>
              <a:t>1. </a:t>
            </a:r>
            <a:r>
              <a:rPr lang="pl-PL" spc="-100">
                <a:solidFill>
                  <a:schemeClr val="bg1"/>
                </a:solidFill>
                <a:latin typeface="Consolas" panose="020B0609020204030204" pitchFamily="49" charset="0"/>
              </a:rPr>
              <a:t>PowerShell: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Enable-WindowsOptionalFeature</a:t>
            </a:r>
            <a:r>
              <a:rPr lang="pl-PL" spc="-100">
                <a:solidFill>
                  <a:srgbClr val="007D9A"/>
                </a:solidFill>
                <a:latin typeface="Consolas" panose="020B0609020204030204" pitchFamily="49" charset="0"/>
              </a:rPr>
              <a:t> -Online -FeatureName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Microsoft-Windows</a:t>
            </a:r>
            <a:r>
              <a:rPr lang="pl-PL" spc="-10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pl-PL" spc="-100">
                <a:solidFill>
                  <a:srgbClr val="0101FD"/>
                </a:solidFill>
                <a:latin typeface="Consolas" panose="020B0609020204030204" pitchFamily="49" charset="0"/>
              </a:rPr>
              <a:t>Subsystem-Linux</a:t>
            </a:r>
            <a:endParaRPr lang="pl-PL" altLang="pl-PL" spc="-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C56E790-580C-4588-AE3D-C509BAA8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446090"/>
            <a:ext cx="2212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2.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Restart systemu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DAD4DF3-C15C-4D15-B2CD-5FFCE7C9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-18894"/>
            <a:ext cx="19588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3.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Aktualizacje…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7A05816-D24C-4B38-9D36-F54C9173A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408302"/>
            <a:ext cx="10001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4.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Microsoft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Store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: wyszukujemy ”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” i wybieramy swoją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❤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dystryb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ucję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linuxa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D82BECC-D260-4D04-8017-95A6C2DDD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835498"/>
            <a:ext cx="51248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5.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Klikamy Pobierz, Zainstaluj, Uruchom…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7FA764-2F0E-430C-A543-341AFB151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1262694"/>
            <a:ext cx="82682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6. [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Ta dam… mamy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linux’a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] podajemy nową nazwę użytkownika i hasło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8258233F-B57F-4457-B57F-F17425E9F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1689890"/>
            <a:ext cx="54790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7. </a:t>
            </a:r>
            <a:r>
              <a:rPr lang="pl-PL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sudo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update &amp;&amp; sudo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upgrade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B3DB5C-EDCC-4BEB-8981-30CB8129E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2117086"/>
            <a:ext cx="4465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8. </a:t>
            </a:r>
            <a:r>
              <a:rPr lang="pl-PL" strike="sngStrike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apt-get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default-jdk</a:t>
            </a:r>
            <a:endParaRPr lang="pl-PL" altLang="pl-PL" strike="sngStrike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3E6CEB9-FF5F-404B-A1A1-06AFEAD46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2544282"/>
            <a:ext cx="48458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8. </a:t>
            </a:r>
            <a:r>
              <a:rPr lang="pl-PL" strike="sngStrike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apt-get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openjdk-11-jdk</a:t>
            </a:r>
            <a:endParaRPr lang="pl-PL" altLang="pl-PL" strike="sngStrike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D858D8E-DA2A-47B8-B1B2-E9F839F1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2971478"/>
            <a:ext cx="44323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8. Instalujemy openjdk-11 manualnie</a:t>
            </a:r>
            <a:endParaRPr lang="pl-PL" altLang="pl-PL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DC5BDCD3-1D0C-412F-AC09-645C3F15F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40" y="3287261"/>
            <a:ext cx="1088439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bash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wget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 https://download.java.net/java/GA/jdk11/13/GPL/openjdk-11.0.1_linux-x64_bin.tar.gz -O </a:t>
            </a:r>
            <a:b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	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tmp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/openjdk-11.0.1_linux-x64_bin.tar.gz</a:t>
            </a:r>
          </a:p>
          <a:p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bash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: sudo tar 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xfvz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 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tmp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/openjdk-11.0.1_linux-x64_bin.tar.gz --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directory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 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usr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lib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jvm</a:t>
            </a:r>
            <a:endParaRPr lang="pl-PL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bash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rm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 -f 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tmp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/openjdk-11.0.1_linux-x64_bin.tar.gz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2BA99A2-04C2-46D9-B25C-DFF591B4E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4"/>
          <a:stretch/>
        </p:blipFill>
        <p:spPr>
          <a:xfrm>
            <a:off x="812739" y="4680262"/>
            <a:ext cx="9918323" cy="12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7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494871" y="-93265"/>
            <a:ext cx="6205130" cy="7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Tutorial: 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shebag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na ”</a:t>
            </a:r>
            <a:r>
              <a:rPr lang="pl-PL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windows</a:t>
            </a:r>
            <a:r>
              <a:rPr lang="pl-PL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pl-PL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FED9F-B07B-481F-8825-952D79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897641"/>
            <a:ext cx="112001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pc="-100" dirty="0">
                <a:solidFill>
                  <a:schemeClr val="bg1"/>
                </a:solidFill>
                <a:latin typeface="DejaVu Sans Mono"/>
              </a:rPr>
              <a:t>1. </a:t>
            </a:r>
            <a:r>
              <a:rPr lang="pl-PL" spc="-100" dirty="0">
                <a:solidFill>
                  <a:schemeClr val="bg1"/>
                </a:solidFill>
                <a:latin typeface="Consolas" panose="020B0609020204030204" pitchFamily="49" charset="0"/>
              </a:rPr>
              <a:t>PowerShell: </a:t>
            </a:r>
            <a:r>
              <a:rPr lang="pl-PL" spc="-100" dirty="0" err="1">
                <a:solidFill>
                  <a:srgbClr val="0101FD"/>
                </a:solidFill>
                <a:latin typeface="Consolas" panose="020B0609020204030204" pitchFamily="49" charset="0"/>
              </a:rPr>
              <a:t>Enable-WindowsOptionalFeature</a:t>
            </a:r>
            <a:r>
              <a:rPr lang="pl-PL" spc="-100" dirty="0">
                <a:solidFill>
                  <a:srgbClr val="007D9A"/>
                </a:solidFill>
                <a:latin typeface="Consolas" panose="020B0609020204030204" pitchFamily="49" charset="0"/>
              </a:rPr>
              <a:t> -Online -</a:t>
            </a:r>
            <a:r>
              <a:rPr lang="pl-PL" spc="-100" dirty="0" err="1">
                <a:solidFill>
                  <a:srgbClr val="007D9A"/>
                </a:solidFill>
                <a:latin typeface="Consolas" panose="020B0609020204030204" pitchFamily="49" charset="0"/>
              </a:rPr>
              <a:t>FeatureName</a:t>
            </a:r>
            <a:r>
              <a:rPr lang="pl-PL" spc="-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pc="-100" dirty="0">
                <a:solidFill>
                  <a:srgbClr val="0101FD"/>
                </a:solidFill>
                <a:latin typeface="Consolas" panose="020B0609020204030204" pitchFamily="49" charset="0"/>
              </a:rPr>
              <a:t>Microsoft-Windows</a:t>
            </a:r>
            <a:r>
              <a:rPr lang="pl-PL" spc="-1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pl-PL" spc="-100" dirty="0">
                <a:solidFill>
                  <a:srgbClr val="0101FD"/>
                </a:solidFill>
                <a:latin typeface="Consolas" panose="020B0609020204030204" pitchFamily="49" charset="0"/>
              </a:rPr>
              <a:t>Subsystem-Linux</a:t>
            </a:r>
            <a:endParaRPr kumimoji="0" lang="pl-PL" altLang="pl-PL" b="0" i="0" u="none" strike="noStrike" cap="none" spc="-100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C56E790-580C-4588-AE3D-C509BAA8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1324837"/>
            <a:ext cx="2212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2.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Restart systemu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DAD4DF3-C15C-4D15-B2CD-5FFCE7C9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1752033"/>
            <a:ext cx="19588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3.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Aktualizacje…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7A05816-D24C-4B38-9D36-F54C9173A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2179229"/>
            <a:ext cx="10001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4.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Microsoft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Store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: wyszukujemy ”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” i wybieramy swoją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❤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dystryb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ucję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linuxa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D82BECC-D260-4D04-8017-95A6C2DDD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2606425"/>
            <a:ext cx="51248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5.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Klikamy Pobierz, Zainstaluj, Uruchom…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7FA764-2F0E-430C-A543-341AFB151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1" y="3033621"/>
            <a:ext cx="82682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6. [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Ta dam… mamy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linux’a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] podajemy nową nazwę użytkownika i hasło 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8258233F-B57F-4457-B57F-F17425E9F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3460817"/>
            <a:ext cx="54790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DejaVu Sans Mono"/>
              </a:rPr>
              <a:t>7. </a:t>
            </a:r>
            <a:r>
              <a:rPr lang="pl-PL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sudo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update &amp;&amp; sudo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apt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upgrade</a:t>
            </a:r>
            <a:endParaRPr lang="pl-PL" altLang="pl-P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B3DB5C-EDCC-4BEB-8981-30CB8129E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3888013"/>
            <a:ext cx="4465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8. </a:t>
            </a:r>
            <a:r>
              <a:rPr lang="pl-PL" strike="sngStrike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apt-get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default-jdk</a:t>
            </a:r>
            <a:endParaRPr lang="pl-PL" altLang="pl-PL" strike="sngStrike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3E6CEB9-FF5F-404B-A1A1-06AFEAD46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4315209"/>
            <a:ext cx="48458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8. </a:t>
            </a:r>
            <a:r>
              <a:rPr lang="pl-PL" strike="sngStrike" dirty="0" err="1">
                <a:solidFill>
                  <a:schemeClr val="bg1"/>
                </a:solidFill>
                <a:latin typeface="DejaVu Sans Mono"/>
              </a:rPr>
              <a:t>bash</a:t>
            </a:r>
            <a:r>
              <a:rPr lang="pl-PL" strike="sngStrike" dirty="0">
                <a:solidFill>
                  <a:schemeClr val="bg1"/>
                </a:solidFill>
                <a:latin typeface="DejaVu Sans Mono"/>
              </a:rPr>
              <a:t>: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apt-get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trike="sngStrike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</a:t>
            </a:r>
            <a:r>
              <a:rPr lang="pl-PL" strike="sngStrike" dirty="0">
                <a:solidFill>
                  <a:schemeClr val="bg1"/>
                </a:solidFill>
                <a:latin typeface="Consolas" panose="020B0609020204030204" pitchFamily="49" charset="0"/>
              </a:rPr>
              <a:t> openjdk-11-jdk</a:t>
            </a:r>
            <a:endParaRPr lang="pl-PL" altLang="pl-PL" strike="sngStrike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D858D8E-DA2A-47B8-B1B2-E9F839F1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4742405"/>
            <a:ext cx="44323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8. Instalujemy openjdk-11 manualnie</a:t>
            </a:r>
            <a:endParaRPr lang="pl-PL" altLang="pl-PL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DC5BDCD3-1D0C-412F-AC09-645C3F15F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40" y="5058188"/>
            <a:ext cx="1088439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bash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wget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 https://download.java.net/java/GA/jdk11/13/GPL/openjdk-11.0.1_linux-x64_bin.tar.gz -O </a:t>
            </a:r>
            <a:b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	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tmp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/openjdk-11.0.1_linux-x64_bin.tar.gz</a:t>
            </a:r>
          </a:p>
          <a:p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bash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: sudo tar 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xfvz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 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tmp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/openjdk-11.0.1_linux-x64_bin.tar.gz --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directory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 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usr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lib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jvm</a:t>
            </a:r>
            <a:endParaRPr lang="pl-PL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bash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rm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 -f /</a:t>
            </a:r>
            <a:r>
              <a:rPr lang="pl-PL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tmp</a:t>
            </a:r>
            <a:r>
              <a:rPr lang="pl-PL" sz="1600" dirty="0">
                <a:solidFill>
                  <a:srgbClr val="D4D4D4"/>
                </a:solidFill>
                <a:latin typeface="Consolas" panose="020B0609020204030204" pitchFamily="49" charset="0"/>
              </a:rPr>
              <a:t>/openjdk-11.0.1_linux-x64_bin.tar.gz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5CE84BD7-65D0-4276-86BB-E1A7DAF11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70" y="6155110"/>
            <a:ext cx="96244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9. Do pliku .profile dodajemy: export PATH=$PATH:/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lib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jvm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/jdk-11.0.1/bin</a:t>
            </a:r>
            <a:endParaRPr lang="pl-PL" altLang="pl-PL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12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17" descr="Obraz zawierający monitor, zrzut ekranu, telefon, ekran&#10;&#10;Opis wygenerowany automatycznie">
            <a:extLst>
              <a:ext uri="{FF2B5EF4-FFF2-40B4-BE49-F238E27FC236}">
                <a16:creationId xmlns:a16="http://schemas.microsoft.com/office/drawing/2014/main" id="{0468D7F8-5B29-412B-91A1-B13D8FE01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87" y="0"/>
            <a:ext cx="9881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3998" y="310632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328: Flight Recorder</a:t>
            </a:r>
          </a:p>
        </p:txBody>
      </p:sp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5175D05F-7519-4185-B4F5-7C4AEDBDE319}"/>
              </a:ext>
            </a:extLst>
          </p:cNvPr>
          <p:cNvCxnSpPr/>
          <p:nvPr/>
        </p:nvCxnSpPr>
        <p:spPr>
          <a:xfrm>
            <a:off x="-2535187" y="3123028"/>
            <a:ext cx="227584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9">
            <a:extLst>
              <a:ext uri="{FF2B5EF4-FFF2-40B4-BE49-F238E27FC236}">
                <a16:creationId xmlns:a16="http://schemas.microsoft.com/office/drawing/2014/main" id="{DA173DB2-AA4D-43E9-9965-D0B255812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716" y="3034901"/>
            <a:ext cx="162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400" dirty="0">
                <a:solidFill>
                  <a:schemeClr val="bg1"/>
                </a:solidFill>
                <a:latin typeface="DejaVu Sans Mono"/>
              </a:rPr>
              <a:t>open </a:t>
            </a:r>
            <a:r>
              <a:rPr lang="pl-PL" altLang="pl-PL" sz="400" dirty="0" err="1">
                <a:solidFill>
                  <a:schemeClr val="bg1"/>
                </a:solidFill>
                <a:latin typeface="DejaVu Sans Mono"/>
              </a:rPr>
              <a:t>source</a:t>
            </a:r>
            <a:endParaRPr kumimoji="0" lang="pl-PL" altLang="pl-PL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39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3998" y="310632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328: Flight Recorder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5A84339-EB8F-4907-A1F7-A0EEE00A6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400" y="4330312"/>
            <a:ext cx="4627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600" dirty="0" err="1">
                <a:solidFill>
                  <a:schemeClr val="bg1"/>
                </a:solidFill>
                <a:latin typeface="DejaVu Sans Mono"/>
              </a:rPr>
              <a:t>jdk.jfr</a:t>
            </a:r>
            <a:endParaRPr lang="pl-PL" altLang="pl-PL" sz="3600" dirty="0">
              <a:solidFill>
                <a:schemeClr val="bg1"/>
              </a:solidFill>
              <a:latin typeface="DejaVu Sa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600" dirty="0" err="1">
                <a:solidFill>
                  <a:schemeClr val="bg1"/>
                </a:solidFill>
                <a:latin typeface="DejaVu Sans Mono"/>
              </a:rPr>
              <a:t>jdk.management.jfr</a:t>
            </a:r>
            <a:endParaRPr lang="pl-PL" altLang="pl-PL" sz="3600" dirty="0">
              <a:solidFill>
                <a:schemeClr val="bg1"/>
              </a:solidFill>
              <a:latin typeface="DejaVu Sans Mono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B25CCFF-611F-468C-9A08-0140492E4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891" y="2782669"/>
            <a:ext cx="28228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3600" dirty="0">
                <a:solidFill>
                  <a:schemeClr val="bg1"/>
                </a:solidFill>
                <a:latin typeface="DejaVu Sans Mono"/>
              </a:rPr>
              <a:t>open </a:t>
            </a:r>
            <a:r>
              <a:rPr lang="pl-PL" altLang="pl-PL" sz="3600" dirty="0" err="1">
                <a:solidFill>
                  <a:schemeClr val="bg1"/>
                </a:solidFill>
                <a:latin typeface="DejaVu Sans Mono"/>
              </a:rPr>
              <a:t>source</a:t>
            </a:r>
            <a:endParaRPr kumimoji="0" lang="pl-PL" altLang="pl-PL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5175D05F-7519-4185-B4F5-7C4AEDBDE319}"/>
              </a:ext>
            </a:extLst>
          </p:cNvPr>
          <p:cNvCxnSpPr/>
          <p:nvPr/>
        </p:nvCxnSpPr>
        <p:spPr>
          <a:xfrm>
            <a:off x="2280653" y="3123028"/>
            <a:ext cx="227584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0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3998" y="310632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328: Flight Recorder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5A84339-EB8F-4907-A1F7-A0EEE00A6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067" y="2327645"/>
            <a:ext cx="83580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600" dirty="0" err="1">
                <a:solidFill>
                  <a:schemeClr val="bg1"/>
                </a:solidFill>
                <a:latin typeface="Consolas" panose="020B0609020204030204" pitchFamily="49" charset="0"/>
              </a:rPr>
              <a:t>java</a:t>
            </a:r>
            <a:r>
              <a:rPr lang="pl-PL" altLang="pl-PL" sz="3600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pl-PL" altLang="pl-PL" sz="3600" dirty="0" err="1">
                <a:solidFill>
                  <a:schemeClr val="bg1"/>
                </a:solidFill>
                <a:latin typeface="Consolas" panose="020B0609020204030204" pitchFamily="49" charset="0"/>
              </a:rPr>
              <a:t>XX:StartFlightRecording</a:t>
            </a:r>
            <a:r>
              <a:rPr lang="pl-PL" altLang="pl-PL" sz="3600" dirty="0">
                <a:solidFill>
                  <a:schemeClr val="bg1"/>
                </a:solidFill>
                <a:latin typeface="Consolas" panose="020B06090202040302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3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262E6DE-659E-4F18-ACD2-305D62CB1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067" y="3630911"/>
            <a:ext cx="949298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jcmd</a:t>
            </a:r>
            <a:r>
              <a:rPr lang="pl-PL" altLang="pl-PL" sz="3200" dirty="0">
                <a:solidFill>
                  <a:schemeClr val="bg1"/>
                </a:solidFill>
                <a:latin typeface="Consolas" panose="020B0609020204030204" pitchFamily="49" charset="0"/>
              </a:rPr>
              <a:t> &lt;</a:t>
            </a: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pid</a:t>
            </a:r>
            <a:r>
              <a:rPr lang="pl-PL" altLang="pl-PL" sz="3200" dirty="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JFR.start</a:t>
            </a:r>
            <a:endParaRPr lang="pl-PL" altLang="pl-PL" sz="3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jcmd</a:t>
            </a:r>
            <a:r>
              <a:rPr lang="pl-PL" altLang="pl-PL" sz="3200" dirty="0">
                <a:solidFill>
                  <a:schemeClr val="bg1"/>
                </a:solidFill>
                <a:latin typeface="Consolas" panose="020B0609020204030204" pitchFamily="49" charset="0"/>
              </a:rPr>
              <a:t> &lt;</a:t>
            </a: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pid</a:t>
            </a:r>
            <a:r>
              <a:rPr lang="pl-PL" altLang="pl-PL" sz="3200" dirty="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JFR.dump</a:t>
            </a:r>
            <a:r>
              <a:rPr lang="pl-PL" altLang="pl-PL" sz="3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filename</a:t>
            </a:r>
            <a:r>
              <a:rPr lang="pl-PL" altLang="pl-PL" sz="32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recording.jfr</a:t>
            </a:r>
            <a:endParaRPr lang="pl-PL" altLang="pl-PL" sz="3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jcmd</a:t>
            </a:r>
            <a:r>
              <a:rPr lang="pl-PL" altLang="pl-PL" sz="3200" dirty="0">
                <a:solidFill>
                  <a:schemeClr val="bg1"/>
                </a:solidFill>
                <a:latin typeface="Consolas" panose="020B0609020204030204" pitchFamily="49" charset="0"/>
              </a:rPr>
              <a:t> &lt;</a:t>
            </a: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pid</a:t>
            </a:r>
            <a:r>
              <a:rPr lang="pl-PL" altLang="pl-PL" sz="3200" dirty="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  <a:r>
              <a:rPr lang="pl-PL" altLang="pl-PL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JFR.stop</a:t>
            </a:r>
            <a:endParaRPr lang="pl-PL" altLang="pl-PL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64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4">
            <a:extLst>
              <a:ext uri="{FF2B5EF4-FFF2-40B4-BE49-F238E27FC236}">
                <a16:creationId xmlns:a16="http://schemas.microsoft.com/office/drawing/2014/main" id="{74892A7A-5805-4B95-8518-FB23AAF1D13C}"/>
              </a:ext>
            </a:extLst>
          </p:cNvPr>
          <p:cNvSpPr txBox="1">
            <a:spLocks/>
          </p:cNvSpPr>
          <p:nvPr/>
        </p:nvSpPr>
        <p:spPr>
          <a:xfrm>
            <a:off x="7858298" y="3248892"/>
            <a:ext cx="3402446" cy="758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3600" dirty="0">
              <a:solidFill>
                <a:schemeClr val="bg1"/>
              </a:solidFill>
            </a:endParaRPr>
          </a:p>
          <a:p>
            <a:pPr algn="l"/>
            <a:endParaRPr lang="pl-PL" sz="3600" b="1" dirty="0">
              <a:solidFill>
                <a:schemeClr val="bg1"/>
              </a:solidFill>
            </a:endParaRPr>
          </a:p>
          <a:p>
            <a:pPr algn="l"/>
            <a:r>
              <a:rPr lang="pl-PL" sz="3600" b="1" dirty="0">
                <a:solidFill>
                  <a:schemeClr val="bg1"/>
                </a:solidFill>
              </a:rPr>
              <a:t>137,374  znaków</a:t>
            </a:r>
          </a:p>
          <a:p>
            <a:pPr algn="l"/>
            <a:r>
              <a:rPr lang="pl-PL" sz="3600" b="1" dirty="0">
                <a:solidFill>
                  <a:schemeClr val="bg1"/>
                </a:solidFill>
              </a:rPr>
              <a:t>146 skrypty</a:t>
            </a:r>
          </a:p>
          <a:p>
            <a:pPr algn="l"/>
            <a:r>
              <a:rPr lang="pl-PL" sz="3600" b="1" dirty="0">
                <a:solidFill>
                  <a:schemeClr val="bg1"/>
                </a:solidFill>
              </a:rPr>
              <a:t>1212 </a:t>
            </a:r>
            <a:r>
              <a:rPr lang="pl-PL" sz="3600" b="1" dirty="0" err="1">
                <a:solidFill>
                  <a:schemeClr val="bg1"/>
                </a:solidFill>
              </a:rPr>
              <a:t>emoji</a:t>
            </a:r>
            <a:endParaRPr lang="pl-PL" sz="3600" b="1" dirty="0">
              <a:solidFill>
                <a:schemeClr val="bg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266700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327: </a:t>
            </a:r>
            <a:r>
              <a:rPr lang="pl-PL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Unicode</a:t>
            </a:r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 10</a:t>
            </a: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A47EBE53-EE18-4802-B3BB-14A42179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70051" y="2088574"/>
            <a:ext cx="1756064" cy="758536"/>
          </a:xfrm>
        </p:spPr>
        <p:txBody>
          <a:bodyPr>
            <a:noAutofit/>
          </a:bodyPr>
          <a:lstStyle/>
          <a:p>
            <a:pPr algn="l"/>
            <a:r>
              <a:rPr lang="pl-PL" sz="4000" dirty="0">
                <a:solidFill>
                  <a:schemeClr val="bg1"/>
                </a:solidFill>
              </a:rPr>
              <a:t>JDK 10</a:t>
            </a:r>
          </a:p>
        </p:txBody>
      </p:sp>
      <p:sp>
        <p:nvSpPr>
          <p:cNvPr id="6" name="Tytuł 4">
            <a:extLst>
              <a:ext uri="{FF2B5EF4-FFF2-40B4-BE49-F238E27FC236}">
                <a16:creationId xmlns:a16="http://schemas.microsoft.com/office/drawing/2014/main" id="{F1FD3122-A05E-4834-97C1-E84F3A38DE4D}"/>
              </a:ext>
            </a:extLst>
          </p:cNvPr>
          <p:cNvSpPr txBox="1">
            <a:spLocks/>
          </p:cNvSpPr>
          <p:nvPr/>
        </p:nvSpPr>
        <p:spPr>
          <a:xfrm>
            <a:off x="726440" y="2088574"/>
            <a:ext cx="1756064" cy="7585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4000" dirty="0">
                <a:solidFill>
                  <a:schemeClr val="bg1"/>
                </a:solidFill>
              </a:rPr>
              <a:t>JDK 11</a:t>
            </a:r>
          </a:p>
        </p:txBody>
      </p:sp>
      <p:sp>
        <p:nvSpPr>
          <p:cNvPr id="7" name="Tytuł 4">
            <a:extLst>
              <a:ext uri="{FF2B5EF4-FFF2-40B4-BE49-F238E27FC236}">
                <a16:creationId xmlns:a16="http://schemas.microsoft.com/office/drawing/2014/main" id="{C2541C79-1E02-4F1E-97A6-A2DCCFCEA80C}"/>
              </a:ext>
            </a:extLst>
          </p:cNvPr>
          <p:cNvSpPr txBox="1">
            <a:spLocks/>
          </p:cNvSpPr>
          <p:nvPr/>
        </p:nvSpPr>
        <p:spPr>
          <a:xfrm>
            <a:off x="-3273135" y="3248892"/>
            <a:ext cx="3273135" cy="1088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600" dirty="0" err="1">
                <a:solidFill>
                  <a:schemeClr val="bg1"/>
                </a:solidFill>
              </a:rPr>
              <a:t>Unicode</a:t>
            </a:r>
            <a:r>
              <a:rPr lang="pl-PL" sz="3600" dirty="0">
                <a:solidFill>
                  <a:schemeClr val="bg1"/>
                </a:solidFill>
              </a:rPr>
              <a:t> 8.0</a:t>
            </a: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120,737 znaków</a:t>
            </a:r>
          </a:p>
        </p:txBody>
      </p:sp>
      <p:sp>
        <p:nvSpPr>
          <p:cNvPr id="8" name="Tytuł 4">
            <a:extLst>
              <a:ext uri="{FF2B5EF4-FFF2-40B4-BE49-F238E27FC236}">
                <a16:creationId xmlns:a16="http://schemas.microsoft.com/office/drawing/2014/main" id="{0F53EDBB-FDF1-4D19-9F75-EF3E361C12B4}"/>
              </a:ext>
            </a:extLst>
          </p:cNvPr>
          <p:cNvSpPr txBox="1">
            <a:spLocks/>
          </p:cNvSpPr>
          <p:nvPr/>
        </p:nvSpPr>
        <p:spPr>
          <a:xfrm>
            <a:off x="726440" y="3248892"/>
            <a:ext cx="3273136" cy="2694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3600" dirty="0">
              <a:solidFill>
                <a:schemeClr val="bg1"/>
              </a:solidFill>
            </a:endParaRPr>
          </a:p>
          <a:p>
            <a:pPr algn="l"/>
            <a:endParaRPr lang="pl-PL" sz="3600" dirty="0">
              <a:solidFill>
                <a:schemeClr val="bg1"/>
              </a:solidFill>
            </a:endParaRP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+16,018  znaków</a:t>
            </a: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+10 skryptów</a:t>
            </a:r>
          </a:p>
          <a:p>
            <a:pPr algn="l"/>
            <a:r>
              <a:rPr lang="pl-PL" sz="3600" dirty="0">
                <a:solidFill>
                  <a:schemeClr val="bg1"/>
                </a:solidFill>
              </a:rPr>
              <a:t>+138 </a:t>
            </a:r>
            <a:r>
              <a:rPr lang="pl-PL" sz="3600" dirty="0" err="1">
                <a:solidFill>
                  <a:schemeClr val="bg1"/>
                </a:solidFill>
              </a:rPr>
              <a:t>emoji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9" name="Tytuł 4">
            <a:extLst>
              <a:ext uri="{FF2B5EF4-FFF2-40B4-BE49-F238E27FC236}">
                <a16:creationId xmlns:a16="http://schemas.microsoft.com/office/drawing/2014/main" id="{ADC8DB9B-688E-4E66-A455-9FCFC3C651F3}"/>
              </a:ext>
            </a:extLst>
          </p:cNvPr>
          <p:cNvSpPr txBox="1">
            <a:spLocks/>
          </p:cNvSpPr>
          <p:nvPr/>
        </p:nvSpPr>
        <p:spPr>
          <a:xfrm>
            <a:off x="4227715" y="3200835"/>
            <a:ext cx="3089563" cy="758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600" b="1" dirty="0" err="1">
                <a:solidFill>
                  <a:schemeClr val="bg1"/>
                </a:solidFill>
              </a:rPr>
              <a:t>Unicode</a:t>
            </a:r>
            <a:r>
              <a:rPr lang="pl-PL" sz="3600" b="1" dirty="0">
                <a:solidFill>
                  <a:schemeClr val="bg1"/>
                </a:solidFill>
              </a:rPr>
              <a:t> 10.0</a:t>
            </a:r>
          </a:p>
          <a:p>
            <a:pPr algn="l"/>
            <a:endParaRPr lang="pl-PL" sz="3600" dirty="0">
              <a:solidFill>
                <a:schemeClr val="bg1"/>
              </a:solidFill>
            </a:endParaRPr>
          </a:p>
        </p:txBody>
      </p:sp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FA183153-B3FD-4699-8E98-CC897D6D8E81}"/>
              </a:ext>
            </a:extLst>
          </p:cNvPr>
          <p:cNvCxnSpPr/>
          <p:nvPr/>
        </p:nvCxnSpPr>
        <p:spPr>
          <a:xfrm>
            <a:off x="-2629824" y="2992582"/>
            <a:ext cx="10138064" cy="0"/>
          </a:xfrm>
          <a:prstGeom prst="straightConnector1">
            <a:avLst/>
          </a:prstGeom>
          <a:ln w="476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ytuł 4">
            <a:extLst>
              <a:ext uri="{FF2B5EF4-FFF2-40B4-BE49-F238E27FC236}">
                <a16:creationId xmlns:a16="http://schemas.microsoft.com/office/drawing/2014/main" id="{8907A738-A1FC-45EB-95BE-3B0448189B3B}"/>
              </a:ext>
            </a:extLst>
          </p:cNvPr>
          <p:cNvSpPr txBox="1">
            <a:spLocks/>
          </p:cNvSpPr>
          <p:nvPr/>
        </p:nvSpPr>
        <p:spPr>
          <a:xfrm>
            <a:off x="4227714" y="3248892"/>
            <a:ext cx="3402446" cy="758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3600" dirty="0">
              <a:solidFill>
                <a:schemeClr val="bg1"/>
              </a:solidFill>
            </a:endParaRPr>
          </a:p>
          <a:p>
            <a:pPr algn="l"/>
            <a:endParaRPr lang="pl-PL" sz="3600" b="1" dirty="0">
              <a:solidFill>
                <a:schemeClr val="bg1"/>
              </a:solidFill>
            </a:endParaRPr>
          </a:p>
          <a:p>
            <a:pPr algn="l"/>
            <a:r>
              <a:rPr lang="pl-PL" sz="3600" b="1" dirty="0">
                <a:solidFill>
                  <a:schemeClr val="bg1"/>
                </a:solidFill>
              </a:rPr>
              <a:t>136,690  znaków</a:t>
            </a:r>
          </a:p>
          <a:p>
            <a:pPr algn="l"/>
            <a:r>
              <a:rPr lang="pl-PL" sz="3600" b="1" dirty="0">
                <a:solidFill>
                  <a:schemeClr val="bg1"/>
                </a:solidFill>
              </a:rPr>
              <a:t>139 skrypty</a:t>
            </a:r>
          </a:p>
          <a:p>
            <a:pPr algn="l"/>
            <a:r>
              <a:rPr lang="pl-PL" sz="3600" b="1" dirty="0">
                <a:solidFill>
                  <a:schemeClr val="bg1"/>
                </a:solidFill>
              </a:rPr>
              <a:t>1146 </a:t>
            </a:r>
            <a:r>
              <a:rPr lang="pl-PL" sz="3600" b="1" dirty="0" err="1">
                <a:solidFill>
                  <a:schemeClr val="bg1"/>
                </a:solidFill>
              </a:rPr>
              <a:t>emoji</a:t>
            </a:r>
            <a:endParaRPr lang="pl-PL" sz="3600" b="1" dirty="0">
              <a:solidFill>
                <a:schemeClr val="bg1"/>
              </a:solidFill>
            </a:endParaRPr>
          </a:p>
        </p:txBody>
      </p:sp>
      <p:sp>
        <p:nvSpPr>
          <p:cNvPr id="10" name="Tytuł 4">
            <a:extLst>
              <a:ext uri="{FF2B5EF4-FFF2-40B4-BE49-F238E27FC236}">
                <a16:creationId xmlns:a16="http://schemas.microsoft.com/office/drawing/2014/main" id="{6BAF476A-8668-45E3-B104-6105B9198E1D}"/>
              </a:ext>
            </a:extLst>
          </p:cNvPr>
          <p:cNvSpPr txBox="1">
            <a:spLocks/>
          </p:cNvSpPr>
          <p:nvPr/>
        </p:nvSpPr>
        <p:spPr>
          <a:xfrm>
            <a:off x="7858299" y="3200835"/>
            <a:ext cx="3089563" cy="758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600" b="1" dirty="0" err="1">
                <a:solidFill>
                  <a:schemeClr val="bg1"/>
                </a:solidFill>
              </a:rPr>
              <a:t>Unicode</a:t>
            </a:r>
            <a:r>
              <a:rPr lang="pl-PL" sz="3600" b="1" dirty="0">
                <a:solidFill>
                  <a:schemeClr val="bg1"/>
                </a:solidFill>
              </a:rPr>
              <a:t> 11.0</a:t>
            </a:r>
          </a:p>
          <a:p>
            <a:pPr algn="l"/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13" name="Tytuł 4">
            <a:extLst>
              <a:ext uri="{FF2B5EF4-FFF2-40B4-BE49-F238E27FC236}">
                <a16:creationId xmlns:a16="http://schemas.microsoft.com/office/drawing/2014/main" id="{4F57226C-E875-4295-BAB1-3422F5E6D67A}"/>
              </a:ext>
            </a:extLst>
          </p:cNvPr>
          <p:cNvSpPr txBox="1">
            <a:spLocks/>
          </p:cNvSpPr>
          <p:nvPr/>
        </p:nvSpPr>
        <p:spPr>
          <a:xfrm>
            <a:off x="7858298" y="1922968"/>
            <a:ext cx="3089563" cy="758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600" b="1" dirty="0">
                <a:solidFill>
                  <a:schemeClr val="bg1"/>
                </a:solidFill>
              </a:rPr>
              <a:t>976,673</a:t>
            </a:r>
            <a:endParaRPr lang="pl-P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62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395661" y="-1502126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328: Flight Recorder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CD726CA0-E7E7-47FE-80ED-2ACD0BD8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92" y="256974"/>
            <a:ext cx="107998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1. Dostarcza API do produkowania i konsumpcji danych jako eventów</a:t>
            </a:r>
            <a:endParaRPr kumimoji="0" lang="pl-PL" altLang="pl-P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262E6DE-659E-4F18-ACD2-305D62CB1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41" y="920621"/>
            <a:ext cx="733534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jdk.jfr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.*;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HelloWorld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HelloWorld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"hello, world!"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@Label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 World"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@Description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"Helps the programmer getting started"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HelloWorld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@Label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"Message"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200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0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0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l-P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B1E4458-440D-450A-BAE4-D6A8D82CB859}"/>
              </a:ext>
            </a:extLst>
          </p:cNvPr>
          <p:cNvSpPr/>
          <p:nvPr/>
        </p:nvSpPr>
        <p:spPr>
          <a:xfrm>
            <a:off x="526821" y="920621"/>
            <a:ext cx="193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DejaVu Sans Mono"/>
              </a:rPr>
              <a:t>./Producer.java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57A2C1D-3C83-4085-8B23-CA01922856A2}"/>
              </a:ext>
            </a:extLst>
          </p:cNvPr>
          <p:cNvSpPr/>
          <p:nvPr/>
        </p:nvSpPr>
        <p:spPr>
          <a:xfrm>
            <a:off x="696092" y="6131922"/>
            <a:ext cx="9777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java -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XX:StartFlightRecording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=filename=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recording.jfr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.\Producer.java</a:t>
            </a:r>
            <a:endParaRPr lang="pl-PL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37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395661" y="-1502126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328: Flight Recorder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CD726CA0-E7E7-47FE-80ED-2ACD0BD8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80" y="135054"/>
            <a:ext cx="107998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1. Dostarcza API do produkowania i konsumpcji danych jako eventów</a:t>
            </a:r>
            <a:endParaRPr kumimoji="0" lang="pl-PL" altLang="pl-P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262E6DE-659E-4F18-ACD2-305D62CB1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21" y="966051"/>
            <a:ext cx="1035539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jdk.jfr.consumer.RecordedEvent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jdk.jfr.consumer.RecordingFile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java.io.IOException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java.nio.file.Path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java.nio.file.Paths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-15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r>
              <a:rPr lang="en-US" sz="2000" spc="-15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spc="-15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throws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IOException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spc="-15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spc="-15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Paths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-15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spc="-150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recording.jfr</a:t>
            </a:r>
            <a:r>
              <a:rPr lang="en-US" sz="2000" spc="-15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spc="-150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spc="-150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RecordedEvent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spc="-150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RecordingFile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readAllEvents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(p)) {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spc="-150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spc="-15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hasField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-15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"message"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2000" spc="-15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-15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getStartTime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+ </a:t>
            </a:r>
            <a:r>
              <a:rPr lang="en-US" sz="2000" spc="-15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: "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spc="-15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spc="-15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-15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"message"</a:t>
            </a: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pl-PL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l-PL" sz="2000" spc="-15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l-PL" sz="24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9DE14E6-33BF-4733-BFCD-3EFB687168FA}"/>
              </a:ext>
            </a:extLst>
          </p:cNvPr>
          <p:cNvSpPr/>
          <p:nvPr/>
        </p:nvSpPr>
        <p:spPr>
          <a:xfrm>
            <a:off x="904480" y="596719"/>
            <a:ext cx="2082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DejaVu Sans Mono"/>
              </a:rPr>
              <a:t>./Consumer.java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139FFA8C-C541-4ADB-9954-F036840E0802}"/>
              </a:ext>
            </a:extLst>
          </p:cNvPr>
          <p:cNvSpPr/>
          <p:nvPr/>
        </p:nvSpPr>
        <p:spPr>
          <a:xfrm>
            <a:off x="787387" y="6030448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java</a:t>
            </a:r>
            <a:r>
              <a:rPr lang="pl-PL" sz="2400" dirty="0">
                <a:solidFill>
                  <a:schemeClr val="bg1"/>
                </a:solidFill>
                <a:latin typeface="Consolas" panose="020B0609020204030204" pitchFamily="49" charset="0"/>
              </a:rPr>
              <a:t> .\Consumer.java</a:t>
            </a:r>
          </a:p>
        </p:txBody>
      </p:sp>
    </p:spTree>
    <p:extLst>
      <p:ext uri="{BB962C8B-B14F-4D97-AF65-F5344CB8AC3E}">
        <p14:creationId xmlns:p14="http://schemas.microsoft.com/office/powerpoint/2010/main" val="24489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395661" y="-1502126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328: Flight Recorder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57DCD6F-33A0-477A-AB50-3ADA13D7B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153"/>
            <a:ext cx="12192000" cy="5351694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EB23E68C-2CDE-4BF2-997A-85B66261B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754" y="4847009"/>
            <a:ext cx="3719814" cy="16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1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695642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328: Flight Recorder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CD726CA0-E7E7-47FE-80ED-2ACD0BD8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80" y="2723837"/>
            <a:ext cx="107998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1. Dostarcza API do produkowania i konsumpcji danych jako eventów</a:t>
            </a:r>
            <a:endParaRPr kumimoji="0" lang="pl-PL" altLang="pl-P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262E6DE-659E-4F18-ACD2-305D62CB1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80" y="3185502"/>
            <a:ext cx="9290236" cy="218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2400" dirty="0">
                <a:solidFill>
                  <a:schemeClr val="bg1"/>
                </a:solidFill>
                <a:latin typeface="DejaVu Sans Mono"/>
              </a:rPr>
              <a:t>2. Zapewnia mechanizm buforu oraz binarny format danych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2400" dirty="0">
                <a:solidFill>
                  <a:schemeClr val="bg1"/>
                </a:solidFill>
                <a:latin typeface="DejaVu Sans Mono"/>
              </a:rPr>
              <a:t>3. Pozwala konfigurować i filtrować „eventy”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2400" dirty="0">
                <a:solidFill>
                  <a:schemeClr val="bg1"/>
                </a:solidFill>
                <a:latin typeface="DejaVu Sans Mono"/>
              </a:rPr>
              <a:t>4. Zapewnia eventy dla OS, </a:t>
            </a:r>
            <a:r>
              <a:rPr lang="pl-PL" altLang="pl-PL" sz="2400" dirty="0" err="1">
                <a:solidFill>
                  <a:schemeClr val="bg1"/>
                </a:solidFill>
                <a:latin typeface="DejaVu Sans Mono"/>
              </a:rPr>
              <a:t>HotSpot</a:t>
            </a:r>
            <a:r>
              <a:rPr lang="pl-PL" altLang="pl-PL" sz="2400" dirty="0">
                <a:solidFill>
                  <a:schemeClr val="bg1"/>
                </a:solidFill>
                <a:latin typeface="DejaVu Sans Mono"/>
              </a:rPr>
              <a:t> JVM i bibliotek JDK</a:t>
            </a:r>
          </a:p>
        </p:txBody>
      </p:sp>
    </p:spTree>
    <p:extLst>
      <p:ext uri="{BB962C8B-B14F-4D97-AF65-F5344CB8AC3E}">
        <p14:creationId xmlns:p14="http://schemas.microsoft.com/office/powerpoint/2010/main" val="408773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nalezione obrazy dla zapytania java mission control">
            <a:extLst>
              <a:ext uri="{FF2B5EF4-FFF2-40B4-BE49-F238E27FC236}">
                <a16:creationId xmlns:a16="http://schemas.microsoft.com/office/drawing/2014/main" id="{82483A8E-1EB0-49B9-8112-68F615D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1" y="109446"/>
            <a:ext cx="11074400" cy="663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3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gnboard thank you smiley">
            <a:extLst>
              <a:ext uri="{FF2B5EF4-FFF2-40B4-BE49-F238E27FC236}">
                <a16:creationId xmlns:a16="http://schemas.microsoft.com/office/drawing/2014/main" id="{86F04ACB-A6FD-45F8-9BAE-5FF41DBD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268" y="1300480"/>
            <a:ext cx="3439464" cy="42570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0F030F8F-923F-48C5-B9FC-E55F55ADE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057" y="5781997"/>
            <a:ext cx="36538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400" dirty="0">
                <a:solidFill>
                  <a:schemeClr val="bg1"/>
                </a:solidFill>
                <a:latin typeface="Arial" panose="020B0604020202020204" pitchFamily="34" charset="0"/>
              </a:rPr>
              <a:t>boguslaw.mail@gmail.com</a:t>
            </a:r>
            <a:endParaRPr kumimoji="0" lang="pl-PL" altLang="pl-P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8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266700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327: </a:t>
            </a:r>
            <a:r>
              <a:rPr lang="pl-PL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Unicode</a:t>
            </a:r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 10</a:t>
            </a:r>
          </a:p>
        </p:txBody>
      </p:sp>
      <p:sp>
        <p:nvSpPr>
          <p:cNvPr id="13" name="Tytuł 4">
            <a:extLst>
              <a:ext uri="{FF2B5EF4-FFF2-40B4-BE49-F238E27FC236}">
                <a16:creationId xmlns:a16="http://schemas.microsoft.com/office/drawing/2014/main" id="{5F56CE77-0F78-471F-ACB4-751D18C5523E}"/>
              </a:ext>
            </a:extLst>
          </p:cNvPr>
          <p:cNvSpPr txBox="1">
            <a:spLocks/>
          </p:cNvSpPr>
          <p:nvPr/>
        </p:nvSpPr>
        <p:spPr>
          <a:xfrm>
            <a:off x="508289" y="1493258"/>
            <a:ext cx="3751984" cy="800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4000" dirty="0">
                <a:solidFill>
                  <a:schemeClr val="bg1"/>
                </a:solidFill>
              </a:rPr>
              <a:t>W tym:</a:t>
            </a:r>
          </a:p>
        </p:txBody>
      </p:sp>
      <p:sp>
        <p:nvSpPr>
          <p:cNvPr id="14" name="Tytuł 4">
            <a:extLst>
              <a:ext uri="{FF2B5EF4-FFF2-40B4-BE49-F238E27FC236}">
                <a16:creationId xmlns:a16="http://schemas.microsoft.com/office/drawing/2014/main" id="{28D49BCF-8AC9-4EFA-ADAB-FAB023BF3C48}"/>
              </a:ext>
            </a:extLst>
          </p:cNvPr>
          <p:cNvSpPr txBox="1">
            <a:spLocks/>
          </p:cNvSpPr>
          <p:nvPr/>
        </p:nvSpPr>
        <p:spPr>
          <a:xfrm>
            <a:off x="1135205" y="2473901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600" dirty="0">
                <a:solidFill>
                  <a:schemeClr val="bg1"/>
                </a:solidFill>
              </a:rPr>
              <a:t>🦖</a:t>
            </a:r>
          </a:p>
        </p:txBody>
      </p:sp>
      <p:sp>
        <p:nvSpPr>
          <p:cNvPr id="15" name="Tytuł 4">
            <a:extLst>
              <a:ext uri="{FF2B5EF4-FFF2-40B4-BE49-F238E27FC236}">
                <a16:creationId xmlns:a16="http://schemas.microsoft.com/office/drawing/2014/main" id="{735B0F20-372D-45DE-860B-E4281406D03C}"/>
              </a:ext>
            </a:extLst>
          </p:cNvPr>
          <p:cNvSpPr txBox="1">
            <a:spLocks/>
          </p:cNvSpPr>
          <p:nvPr/>
        </p:nvSpPr>
        <p:spPr>
          <a:xfrm>
            <a:off x="1187160" y="2594263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18" name="Tytuł 4">
            <a:extLst>
              <a:ext uri="{FF2B5EF4-FFF2-40B4-BE49-F238E27FC236}">
                <a16:creationId xmlns:a16="http://schemas.microsoft.com/office/drawing/2014/main" id="{721FD079-739D-4C89-8D26-EC2F67B84755}"/>
              </a:ext>
            </a:extLst>
          </p:cNvPr>
          <p:cNvSpPr txBox="1">
            <a:spLocks/>
          </p:cNvSpPr>
          <p:nvPr/>
        </p:nvSpPr>
        <p:spPr>
          <a:xfrm>
            <a:off x="1595870" y="4788475"/>
            <a:ext cx="2155248" cy="704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4000" dirty="0">
                <a:solidFill>
                  <a:schemeClr val="bg1"/>
                </a:solidFill>
              </a:rPr>
              <a:t>U+1F996</a:t>
            </a:r>
          </a:p>
          <a:p>
            <a:r>
              <a:rPr lang="pl-PL" sz="4000" dirty="0">
                <a:solidFill>
                  <a:schemeClr val="bg1"/>
                </a:solidFill>
              </a:rPr>
              <a:t>T-</a:t>
            </a:r>
            <a:r>
              <a:rPr lang="pl-PL" sz="4000" dirty="0" err="1">
                <a:solidFill>
                  <a:schemeClr val="bg1"/>
                </a:solidFill>
              </a:rPr>
              <a:t>Rex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25" name="Tytuł 4">
            <a:extLst>
              <a:ext uri="{FF2B5EF4-FFF2-40B4-BE49-F238E27FC236}">
                <a16:creationId xmlns:a16="http://schemas.microsoft.com/office/drawing/2014/main" id="{D04D72F2-A97E-40D0-850E-BC8C3FC1A3A0}"/>
              </a:ext>
            </a:extLst>
          </p:cNvPr>
          <p:cNvSpPr txBox="1">
            <a:spLocks/>
          </p:cNvSpPr>
          <p:nvPr/>
        </p:nvSpPr>
        <p:spPr>
          <a:xfrm>
            <a:off x="4116098" y="2353539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600" dirty="0">
                <a:solidFill>
                  <a:schemeClr val="bg1"/>
                </a:solidFill>
              </a:rPr>
              <a:t>🦕</a:t>
            </a:r>
          </a:p>
        </p:txBody>
      </p:sp>
      <p:sp>
        <p:nvSpPr>
          <p:cNvPr id="26" name="Tytuł 4">
            <a:extLst>
              <a:ext uri="{FF2B5EF4-FFF2-40B4-BE49-F238E27FC236}">
                <a16:creationId xmlns:a16="http://schemas.microsoft.com/office/drawing/2014/main" id="{97D08103-AFCE-44AF-ABEF-009BF06E0AA6}"/>
              </a:ext>
            </a:extLst>
          </p:cNvPr>
          <p:cNvSpPr txBox="1">
            <a:spLocks/>
          </p:cNvSpPr>
          <p:nvPr/>
        </p:nvSpPr>
        <p:spPr>
          <a:xfrm>
            <a:off x="4168053" y="2473901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B590E555-4100-45B6-AC85-140E316CC116}"/>
              </a:ext>
            </a:extLst>
          </p:cNvPr>
          <p:cNvSpPr txBox="1">
            <a:spLocks/>
          </p:cNvSpPr>
          <p:nvPr/>
        </p:nvSpPr>
        <p:spPr>
          <a:xfrm>
            <a:off x="4168053" y="4791070"/>
            <a:ext cx="3209492" cy="704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 dirty="0">
                <a:solidFill>
                  <a:schemeClr val="bg1"/>
                </a:solidFill>
              </a:rPr>
              <a:t>U+1F995 </a:t>
            </a:r>
            <a:r>
              <a:rPr lang="pl-PL" sz="4000" dirty="0" err="1">
                <a:solidFill>
                  <a:schemeClr val="bg1"/>
                </a:solidFill>
              </a:rPr>
              <a:t>Brachiosaurus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30" name="Tytuł 4">
            <a:extLst>
              <a:ext uri="{FF2B5EF4-FFF2-40B4-BE49-F238E27FC236}">
                <a16:creationId xmlns:a16="http://schemas.microsoft.com/office/drawing/2014/main" id="{69C75B04-FDBB-4695-8563-1B967261AC3D}"/>
              </a:ext>
            </a:extLst>
          </p:cNvPr>
          <p:cNvSpPr txBox="1">
            <a:spLocks/>
          </p:cNvSpPr>
          <p:nvPr/>
        </p:nvSpPr>
        <p:spPr>
          <a:xfrm>
            <a:off x="7405253" y="2353539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600" dirty="0">
                <a:solidFill>
                  <a:schemeClr val="bg1"/>
                </a:solidFill>
              </a:rPr>
              <a:t>🥟</a:t>
            </a:r>
          </a:p>
        </p:txBody>
      </p:sp>
      <p:sp>
        <p:nvSpPr>
          <p:cNvPr id="31" name="Tytuł 4">
            <a:extLst>
              <a:ext uri="{FF2B5EF4-FFF2-40B4-BE49-F238E27FC236}">
                <a16:creationId xmlns:a16="http://schemas.microsoft.com/office/drawing/2014/main" id="{A0CD4E86-9507-406A-8E8B-F91464F744F5}"/>
              </a:ext>
            </a:extLst>
          </p:cNvPr>
          <p:cNvSpPr txBox="1">
            <a:spLocks/>
          </p:cNvSpPr>
          <p:nvPr/>
        </p:nvSpPr>
        <p:spPr>
          <a:xfrm>
            <a:off x="7457208" y="2473901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32" name="Tytuł 4">
            <a:extLst>
              <a:ext uri="{FF2B5EF4-FFF2-40B4-BE49-F238E27FC236}">
                <a16:creationId xmlns:a16="http://schemas.microsoft.com/office/drawing/2014/main" id="{C1882AF6-3CFB-49D1-9FCE-1FB2AE912FA7}"/>
              </a:ext>
            </a:extLst>
          </p:cNvPr>
          <p:cNvSpPr txBox="1">
            <a:spLocks/>
          </p:cNvSpPr>
          <p:nvPr/>
        </p:nvSpPr>
        <p:spPr>
          <a:xfrm>
            <a:off x="8517080" y="3967593"/>
            <a:ext cx="3359959" cy="704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 dirty="0">
                <a:solidFill>
                  <a:schemeClr val="bg1"/>
                </a:solidFill>
              </a:rPr>
              <a:t>U+1F95F</a:t>
            </a:r>
            <a:br>
              <a:rPr lang="pl-PL" sz="4000" dirty="0">
                <a:solidFill>
                  <a:schemeClr val="bg1"/>
                </a:solidFill>
              </a:rPr>
            </a:br>
            <a:r>
              <a:rPr lang="pl-PL" sz="4000" dirty="0" err="1">
                <a:solidFill>
                  <a:schemeClr val="bg1"/>
                </a:solidFill>
              </a:rPr>
              <a:t>Dumpling</a:t>
            </a:r>
            <a:endParaRPr lang="pl-PL" sz="40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Znane również jako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🥟 Empanada</a:t>
            </a:r>
          </a:p>
          <a:p>
            <a:r>
              <a:rPr lang="en-US" sz="4000" dirty="0">
                <a:solidFill>
                  <a:schemeClr val="bg1"/>
                </a:solidFill>
              </a:rPr>
              <a:t>🥟 Pierogi</a:t>
            </a:r>
            <a:endParaRPr lang="pl-PL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2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266700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327: </a:t>
            </a:r>
            <a:r>
              <a:rPr lang="pl-PL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Unicode</a:t>
            </a:r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 10</a:t>
            </a:r>
          </a:p>
        </p:txBody>
      </p:sp>
      <p:sp>
        <p:nvSpPr>
          <p:cNvPr id="13" name="Tytuł 4">
            <a:extLst>
              <a:ext uri="{FF2B5EF4-FFF2-40B4-BE49-F238E27FC236}">
                <a16:creationId xmlns:a16="http://schemas.microsoft.com/office/drawing/2014/main" id="{5F56CE77-0F78-471F-ACB4-751D18C5523E}"/>
              </a:ext>
            </a:extLst>
          </p:cNvPr>
          <p:cNvSpPr txBox="1">
            <a:spLocks/>
          </p:cNvSpPr>
          <p:nvPr/>
        </p:nvSpPr>
        <p:spPr>
          <a:xfrm>
            <a:off x="508289" y="1493258"/>
            <a:ext cx="3751984" cy="800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4000" dirty="0">
                <a:solidFill>
                  <a:schemeClr val="bg1"/>
                </a:solidFill>
              </a:rPr>
              <a:t>W tym:</a:t>
            </a:r>
          </a:p>
        </p:txBody>
      </p:sp>
      <p:sp>
        <p:nvSpPr>
          <p:cNvPr id="14" name="Tytuł 4">
            <a:extLst>
              <a:ext uri="{FF2B5EF4-FFF2-40B4-BE49-F238E27FC236}">
                <a16:creationId xmlns:a16="http://schemas.microsoft.com/office/drawing/2014/main" id="{28D49BCF-8AC9-4EFA-ADAB-FAB023BF3C48}"/>
              </a:ext>
            </a:extLst>
          </p:cNvPr>
          <p:cNvSpPr txBox="1">
            <a:spLocks/>
          </p:cNvSpPr>
          <p:nvPr/>
        </p:nvSpPr>
        <p:spPr>
          <a:xfrm>
            <a:off x="-2834123" y="2551397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600" dirty="0">
                <a:solidFill>
                  <a:schemeClr val="bg1"/>
                </a:solidFill>
              </a:rPr>
              <a:t>🦖</a:t>
            </a:r>
          </a:p>
        </p:txBody>
      </p:sp>
      <p:sp>
        <p:nvSpPr>
          <p:cNvPr id="15" name="Tytuł 4">
            <a:extLst>
              <a:ext uri="{FF2B5EF4-FFF2-40B4-BE49-F238E27FC236}">
                <a16:creationId xmlns:a16="http://schemas.microsoft.com/office/drawing/2014/main" id="{735B0F20-372D-45DE-860B-E4281406D03C}"/>
              </a:ext>
            </a:extLst>
          </p:cNvPr>
          <p:cNvSpPr txBox="1">
            <a:spLocks/>
          </p:cNvSpPr>
          <p:nvPr/>
        </p:nvSpPr>
        <p:spPr>
          <a:xfrm>
            <a:off x="-2782168" y="2671759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18" name="Tytuł 4">
            <a:extLst>
              <a:ext uri="{FF2B5EF4-FFF2-40B4-BE49-F238E27FC236}">
                <a16:creationId xmlns:a16="http://schemas.microsoft.com/office/drawing/2014/main" id="{721FD079-739D-4C89-8D26-EC2F67B84755}"/>
              </a:ext>
            </a:extLst>
          </p:cNvPr>
          <p:cNvSpPr txBox="1">
            <a:spLocks/>
          </p:cNvSpPr>
          <p:nvPr/>
        </p:nvSpPr>
        <p:spPr>
          <a:xfrm>
            <a:off x="-2373458" y="4865971"/>
            <a:ext cx="2155248" cy="704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4000" dirty="0">
                <a:solidFill>
                  <a:schemeClr val="bg1"/>
                </a:solidFill>
              </a:rPr>
              <a:t>U+1F996</a:t>
            </a:r>
          </a:p>
          <a:p>
            <a:r>
              <a:rPr lang="pl-PL" sz="4000" dirty="0">
                <a:solidFill>
                  <a:schemeClr val="bg1"/>
                </a:solidFill>
              </a:rPr>
              <a:t>T-</a:t>
            </a:r>
            <a:r>
              <a:rPr lang="pl-PL" sz="4000" dirty="0" err="1">
                <a:solidFill>
                  <a:schemeClr val="bg1"/>
                </a:solidFill>
              </a:rPr>
              <a:t>Rex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25" name="Tytuł 4">
            <a:extLst>
              <a:ext uri="{FF2B5EF4-FFF2-40B4-BE49-F238E27FC236}">
                <a16:creationId xmlns:a16="http://schemas.microsoft.com/office/drawing/2014/main" id="{D04D72F2-A97E-40D0-850E-BC8C3FC1A3A0}"/>
              </a:ext>
            </a:extLst>
          </p:cNvPr>
          <p:cNvSpPr txBox="1">
            <a:spLocks/>
          </p:cNvSpPr>
          <p:nvPr/>
        </p:nvSpPr>
        <p:spPr>
          <a:xfrm>
            <a:off x="146770" y="2431035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600" dirty="0">
                <a:solidFill>
                  <a:schemeClr val="bg1"/>
                </a:solidFill>
              </a:rPr>
              <a:t>🦕</a:t>
            </a:r>
          </a:p>
        </p:txBody>
      </p:sp>
      <p:sp>
        <p:nvSpPr>
          <p:cNvPr id="26" name="Tytuł 4">
            <a:extLst>
              <a:ext uri="{FF2B5EF4-FFF2-40B4-BE49-F238E27FC236}">
                <a16:creationId xmlns:a16="http://schemas.microsoft.com/office/drawing/2014/main" id="{97D08103-AFCE-44AF-ABEF-009BF06E0AA6}"/>
              </a:ext>
            </a:extLst>
          </p:cNvPr>
          <p:cNvSpPr txBox="1">
            <a:spLocks/>
          </p:cNvSpPr>
          <p:nvPr/>
        </p:nvSpPr>
        <p:spPr>
          <a:xfrm>
            <a:off x="198725" y="2551397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B590E555-4100-45B6-AC85-140E316CC116}"/>
              </a:ext>
            </a:extLst>
          </p:cNvPr>
          <p:cNvSpPr txBox="1">
            <a:spLocks/>
          </p:cNvSpPr>
          <p:nvPr/>
        </p:nvSpPr>
        <p:spPr>
          <a:xfrm>
            <a:off x="198725" y="4868566"/>
            <a:ext cx="3209492" cy="704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 dirty="0">
                <a:solidFill>
                  <a:schemeClr val="bg1"/>
                </a:solidFill>
              </a:rPr>
              <a:t>U+1F995 </a:t>
            </a:r>
            <a:r>
              <a:rPr lang="pl-PL" sz="4000" dirty="0" err="1">
                <a:solidFill>
                  <a:schemeClr val="bg1"/>
                </a:solidFill>
              </a:rPr>
              <a:t>Brachiosaurus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30" name="Tytuł 4">
            <a:extLst>
              <a:ext uri="{FF2B5EF4-FFF2-40B4-BE49-F238E27FC236}">
                <a16:creationId xmlns:a16="http://schemas.microsoft.com/office/drawing/2014/main" id="{69C75B04-FDBB-4695-8563-1B967261AC3D}"/>
              </a:ext>
            </a:extLst>
          </p:cNvPr>
          <p:cNvSpPr txBox="1">
            <a:spLocks/>
          </p:cNvSpPr>
          <p:nvPr/>
        </p:nvSpPr>
        <p:spPr>
          <a:xfrm>
            <a:off x="3679463" y="2447485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600" dirty="0">
                <a:solidFill>
                  <a:schemeClr val="bg1"/>
                </a:solidFill>
              </a:rPr>
              <a:t>🥟</a:t>
            </a:r>
          </a:p>
        </p:txBody>
      </p:sp>
      <p:sp>
        <p:nvSpPr>
          <p:cNvPr id="31" name="Tytuł 4">
            <a:extLst>
              <a:ext uri="{FF2B5EF4-FFF2-40B4-BE49-F238E27FC236}">
                <a16:creationId xmlns:a16="http://schemas.microsoft.com/office/drawing/2014/main" id="{A0CD4E86-9507-406A-8E8B-F91464F744F5}"/>
              </a:ext>
            </a:extLst>
          </p:cNvPr>
          <p:cNvSpPr txBox="1">
            <a:spLocks/>
          </p:cNvSpPr>
          <p:nvPr/>
        </p:nvSpPr>
        <p:spPr>
          <a:xfrm>
            <a:off x="3731418" y="2567847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33" name="Tytuł 4">
            <a:extLst>
              <a:ext uri="{FF2B5EF4-FFF2-40B4-BE49-F238E27FC236}">
                <a16:creationId xmlns:a16="http://schemas.microsoft.com/office/drawing/2014/main" id="{250EC1A1-30DF-4B07-B2E3-F4B35B8A897C}"/>
              </a:ext>
            </a:extLst>
          </p:cNvPr>
          <p:cNvSpPr txBox="1">
            <a:spLocks/>
          </p:cNvSpPr>
          <p:nvPr/>
        </p:nvSpPr>
        <p:spPr>
          <a:xfrm>
            <a:off x="9086748" y="2172996"/>
            <a:ext cx="1578985" cy="2596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600" dirty="0">
                <a:solidFill>
                  <a:schemeClr val="bg1"/>
                </a:solidFill>
              </a:rPr>
              <a:t>₿</a:t>
            </a:r>
          </a:p>
        </p:txBody>
      </p:sp>
      <p:sp>
        <p:nvSpPr>
          <p:cNvPr id="34" name="Tytuł 4">
            <a:extLst>
              <a:ext uri="{FF2B5EF4-FFF2-40B4-BE49-F238E27FC236}">
                <a16:creationId xmlns:a16="http://schemas.microsoft.com/office/drawing/2014/main" id="{8276C91B-9FB2-47DC-AB3E-0C4D0D90B7FF}"/>
              </a:ext>
            </a:extLst>
          </p:cNvPr>
          <p:cNvSpPr txBox="1">
            <a:spLocks/>
          </p:cNvSpPr>
          <p:nvPr/>
        </p:nvSpPr>
        <p:spPr>
          <a:xfrm>
            <a:off x="8234693" y="2431035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35" name="Tytuł 4">
            <a:extLst>
              <a:ext uri="{FF2B5EF4-FFF2-40B4-BE49-F238E27FC236}">
                <a16:creationId xmlns:a16="http://schemas.microsoft.com/office/drawing/2014/main" id="{A837D8A7-0CDF-4AAA-A8E3-9BBC06D0709C}"/>
              </a:ext>
            </a:extLst>
          </p:cNvPr>
          <p:cNvSpPr txBox="1">
            <a:spLocks/>
          </p:cNvSpPr>
          <p:nvPr/>
        </p:nvSpPr>
        <p:spPr>
          <a:xfrm>
            <a:off x="8234693" y="4748204"/>
            <a:ext cx="3209492" cy="704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 dirty="0">
                <a:solidFill>
                  <a:schemeClr val="bg1"/>
                </a:solidFill>
              </a:rPr>
              <a:t>U+20BF</a:t>
            </a:r>
            <a:br>
              <a:rPr lang="pl-PL" sz="4000" dirty="0">
                <a:solidFill>
                  <a:schemeClr val="bg1"/>
                </a:solidFill>
              </a:rPr>
            </a:br>
            <a:r>
              <a:rPr lang="pl-PL" sz="4000" dirty="0" err="1">
                <a:solidFill>
                  <a:schemeClr val="bg1"/>
                </a:solidFill>
              </a:rPr>
              <a:t>Bitcoin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19" name="Tytuł 4">
            <a:extLst>
              <a:ext uri="{FF2B5EF4-FFF2-40B4-BE49-F238E27FC236}">
                <a16:creationId xmlns:a16="http://schemas.microsoft.com/office/drawing/2014/main" id="{A0630C34-BE9D-40C6-B99C-D12CB94A1519}"/>
              </a:ext>
            </a:extLst>
          </p:cNvPr>
          <p:cNvSpPr txBox="1">
            <a:spLocks/>
          </p:cNvSpPr>
          <p:nvPr/>
        </p:nvSpPr>
        <p:spPr>
          <a:xfrm>
            <a:off x="5118272" y="3905677"/>
            <a:ext cx="3359959" cy="704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 dirty="0">
                <a:solidFill>
                  <a:schemeClr val="bg1"/>
                </a:solidFill>
              </a:rPr>
              <a:t>U+1F95F</a:t>
            </a:r>
            <a:br>
              <a:rPr lang="pl-PL" sz="4000" dirty="0">
                <a:solidFill>
                  <a:schemeClr val="bg1"/>
                </a:solidFill>
              </a:rPr>
            </a:br>
            <a:r>
              <a:rPr lang="pl-PL" sz="4000" dirty="0" err="1">
                <a:solidFill>
                  <a:schemeClr val="bg1"/>
                </a:solidFill>
              </a:rPr>
              <a:t>Dumpling</a:t>
            </a:r>
            <a:endParaRPr lang="pl-PL" sz="40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Znane również jako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🥟 Empanada</a:t>
            </a:r>
          </a:p>
          <a:p>
            <a:r>
              <a:rPr lang="en-US" sz="4000" dirty="0">
                <a:solidFill>
                  <a:schemeClr val="bg1"/>
                </a:solidFill>
              </a:rPr>
              <a:t>🥟 Pierogi</a:t>
            </a:r>
            <a:endParaRPr lang="pl-PL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16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tx1">
                <a:lumMod val="75000"/>
                <a:lumOff val="25000"/>
              </a:schemeClr>
            </a:gs>
            <a:gs pos="21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836CA989-5A6F-4897-929F-E92EEA66152C}"/>
              </a:ext>
            </a:extLst>
          </p:cNvPr>
          <p:cNvSpPr txBox="1">
            <a:spLocks/>
          </p:cNvSpPr>
          <p:nvPr/>
        </p:nvSpPr>
        <p:spPr>
          <a:xfrm>
            <a:off x="1524000" y="266700"/>
            <a:ext cx="9144000" cy="1088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JEP 327: </a:t>
            </a:r>
            <a:r>
              <a:rPr lang="pl-PL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Unicode</a:t>
            </a:r>
            <a:r>
              <a:rPr lang="pl-PL" b="1" dirty="0">
                <a:solidFill>
                  <a:schemeClr val="bg1"/>
                </a:solidFill>
                <a:latin typeface="Arial Black" panose="020B0A04020102020204" pitchFamily="34" charset="0"/>
              </a:rPr>
              <a:t> 10</a:t>
            </a:r>
          </a:p>
        </p:txBody>
      </p:sp>
      <p:sp>
        <p:nvSpPr>
          <p:cNvPr id="14" name="Tytuł 4">
            <a:extLst>
              <a:ext uri="{FF2B5EF4-FFF2-40B4-BE49-F238E27FC236}">
                <a16:creationId xmlns:a16="http://schemas.microsoft.com/office/drawing/2014/main" id="{28D49BCF-8AC9-4EFA-ADAB-FAB023BF3C48}"/>
              </a:ext>
            </a:extLst>
          </p:cNvPr>
          <p:cNvSpPr txBox="1">
            <a:spLocks/>
          </p:cNvSpPr>
          <p:nvPr/>
        </p:nvSpPr>
        <p:spPr>
          <a:xfrm>
            <a:off x="1215070" y="5106695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1500" dirty="0">
                <a:solidFill>
                  <a:schemeClr val="bg1"/>
                </a:solidFill>
              </a:rPr>
              <a:t>🦖</a:t>
            </a:r>
          </a:p>
        </p:txBody>
      </p:sp>
      <p:sp>
        <p:nvSpPr>
          <p:cNvPr id="15" name="Tytuł 4">
            <a:extLst>
              <a:ext uri="{FF2B5EF4-FFF2-40B4-BE49-F238E27FC236}">
                <a16:creationId xmlns:a16="http://schemas.microsoft.com/office/drawing/2014/main" id="{735B0F20-372D-45DE-860B-E4281406D03C}"/>
              </a:ext>
            </a:extLst>
          </p:cNvPr>
          <p:cNvSpPr txBox="1">
            <a:spLocks/>
          </p:cNvSpPr>
          <p:nvPr/>
        </p:nvSpPr>
        <p:spPr>
          <a:xfrm>
            <a:off x="-2782168" y="2671759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25" name="Tytuł 4">
            <a:extLst>
              <a:ext uri="{FF2B5EF4-FFF2-40B4-BE49-F238E27FC236}">
                <a16:creationId xmlns:a16="http://schemas.microsoft.com/office/drawing/2014/main" id="{D04D72F2-A97E-40D0-850E-BC8C3FC1A3A0}"/>
              </a:ext>
            </a:extLst>
          </p:cNvPr>
          <p:cNvSpPr txBox="1">
            <a:spLocks/>
          </p:cNvSpPr>
          <p:nvPr/>
        </p:nvSpPr>
        <p:spPr>
          <a:xfrm>
            <a:off x="8437816" y="5106695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1500" dirty="0">
                <a:solidFill>
                  <a:schemeClr val="bg1"/>
                </a:solidFill>
              </a:rPr>
              <a:t>🦕</a:t>
            </a:r>
          </a:p>
        </p:txBody>
      </p:sp>
      <p:sp>
        <p:nvSpPr>
          <p:cNvPr id="26" name="Tytuł 4">
            <a:extLst>
              <a:ext uri="{FF2B5EF4-FFF2-40B4-BE49-F238E27FC236}">
                <a16:creationId xmlns:a16="http://schemas.microsoft.com/office/drawing/2014/main" id="{97D08103-AFCE-44AF-ABEF-009BF06E0AA6}"/>
              </a:ext>
            </a:extLst>
          </p:cNvPr>
          <p:cNvSpPr txBox="1">
            <a:spLocks/>
          </p:cNvSpPr>
          <p:nvPr/>
        </p:nvSpPr>
        <p:spPr>
          <a:xfrm>
            <a:off x="198725" y="2551397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30" name="Tytuł 4">
            <a:extLst>
              <a:ext uri="{FF2B5EF4-FFF2-40B4-BE49-F238E27FC236}">
                <a16:creationId xmlns:a16="http://schemas.microsoft.com/office/drawing/2014/main" id="{69C75B04-FDBB-4695-8563-1B967261AC3D}"/>
              </a:ext>
            </a:extLst>
          </p:cNvPr>
          <p:cNvSpPr txBox="1">
            <a:spLocks/>
          </p:cNvSpPr>
          <p:nvPr/>
        </p:nvSpPr>
        <p:spPr>
          <a:xfrm>
            <a:off x="4900051" y="5104063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1500" dirty="0">
                <a:solidFill>
                  <a:schemeClr val="bg1"/>
                </a:solidFill>
              </a:rPr>
              <a:t>🥟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1490316-7B9C-40F5-8150-9FF1290A2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28" y="1552903"/>
            <a:ext cx="11800181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Character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 and 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String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 in the </a:t>
            </a:r>
            <a:r>
              <a:rPr kumimoji="0" lang="pl-PL" altLang="pl-PL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java.lang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 </a:t>
            </a:r>
            <a:r>
              <a:rPr kumimoji="0" lang="pl-PL" altLang="pl-PL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package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NumericShaper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 in the </a:t>
            </a:r>
            <a:r>
              <a:rPr kumimoji="0" lang="pl-PL" altLang="pl-PL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java.awt.font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 </a:t>
            </a:r>
            <a:r>
              <a:rPr kumimoji="0" lang="pl-PL" altLang="pl-PL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package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, and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Bidi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, </a:t>
            </a:r>
            <a:r>
              <a:rPr kumimoji="0" lang="pl-PL" altLang="pl-PL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BreakIterator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, and </a:t>
            </a:r>
            <a:r>
              <a:rPr kumimoji="0" lang="pl-PL" altLang="pl-PL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Normalizer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 in the </a:t>
            </a:r>
            <a:r>
              <a:rPr kumimoji="0" lang="pl-PL" altLang="pl-PL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 Mono"/>
              </a:rPr>
              <a:t>java.text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 </a:t>
            </a:r>
            <a:r>
              <a:rPr kumimoji="0" lang="pl-PL" altLang="pl-PL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package</a:t>
            </a:r>
            <a:r>
              <a:rPr kumimoji="0" lang="pl-PL" altLang="pl-PL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ejaVu San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90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4">
            <a:extLst>
              <a:ext uri="{FF2B5EF4-FFF2-40B4-BE49-F238E27FC236}">
                <a16:creationId xmlns:a16="http://schemas.microsoft.com/office/drawing/2014/main" id="{735B0F20-372D-45DE-860B-E4281406D03C}"/>
              </a:ext>
            </a:extLst>
          </p:cNvPr>
          <p:cNvSpPr txBox="1">
            <a:spLocks/>
          </p:cNvSpPr>
          <p:nvPr/>
        </p:nvSpPr>
        <p:spPr>
          <a:xfrm>
            <a:off x="-2782168" y="2671759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26" name="Tytuł 4">
            <a:extLst>
              <a:ext uri="{FF2B5EF4-FFF2-40B4-BE49-F238E27FC236}">
                <a16:creationId xmlns:a16="http://schemas.microsoft.com/office/drawing/2014/main" id="{97D08103-AFCE-44AF-ABEF-009BF06E0AA6}"/>
              </a:ext>
            </a:extLst>
          </p:cNvPr>
          <p:cNvSpPr txBox="1">
            <a:spLocks/>
          </p:cNvSpPr>
          <p:nvPr/>
        </p:nvSpPr>
        <p:spPr>
          <a:xfrm>
            <a:off x="198725" y="2551397"/>
            <a:ext cx="2924175" cy="2434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16600" dirty="0">
              <a:solidFill>
                <a:schemeClr val="bg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1490316-7B9C-40F5-8150-9FF1290A2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49" y="244731"/>
            <a:ext cx="94778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4800" dirty="0" err="1">
                <a:latin typeface="Arial" panose="020B0604020202020204" pitchFamily="34" charset="0"/>
              </a:rPr>
              <a:t>Exploding</a:t>
            </a:r>
            <a:r>
              <a:rPr lang="pl-PL" altLang="pl-PL" sz="4800" dirty="0">
                <a:latin typeface="Arial" panose="020B0604020202020204" pitchFamily="34" charset="0"/>
              </a:rPr>
              <a:t> </a:t>
            </a:r>
            <a:r>
              <a:rPr lang="pl-PL" altLang="pl-PL" sz="4800" dirty="0" err="1">
                <a:latin typeface="Arial" panose="020B0604020202020204" pitchFamily="34" charset="0"/>
              </a:rPr>
              <a:t>Head</a:t>
            </a:r>
            <a:r>
              <a:rPr lang="pl-PL" altLang="pl-PL" sz="4800" dirty="0">
                <a:latin typeface="Arial" panose="020B0604020202020204" pitchFamily="34" charset="0"/>
              </a:rPr>
              <a:t>  🤯  </a:t>
            </a:r>
            <a:r>
              <a:rPr lang="pl-PL" altLang="pl-PL" sz="4800" dirty="0" err="1">
                <a:latin typeface="Arial" panose="020B0604020202020204" pitchFamily="34" charset="0"/>
              </a:rPr>
              <a:t>Mind</a:t>
            </a:r>
            <a:r>
              <a:rPr lang="pl-PL" altLang="pl-PL" sz="4800" dirty="0">
                <a:latin typeface="Arial" panose="020B0604020202020204" pitchFamily="34" charset="0"/>
              </a:rPr>
              <a:t> </a:t>
            </a:r>
            <a:r>
              <a:rPr lang="pl-PL" altLang="pl-PL" sz="4800" dirty="0" err="1">
                <a:latin typeface="Arial" panose="020B0604020202020204" pitchFamily="34" charset="0"/>
              </a:rPr>
              <a:t>Blown</a:t>
            </a:r>
            <a:endParaRPr kumimoji="0" lang="pl-PL" altLang="pl-PL" sz="4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61439AE-7265-4102-92F8-EAEB7A73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33" y="2122309"/>
            <a:ext cx="3784129" cy="449096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FECE15-9B29-40D5-A91D-69B03CF16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25" y="1362015"/>
            <a:ext cx="3792749" cy="519779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2EABD1F-A43B-4B61-AFF5-824CA0731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525" y="1344775"/>
            <a:ext cx="3749650" cy="5215030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D2C3D5CF-9484-4A1D-9C8D-D86620FA1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806" y="1098160"/>
            <a:ext cx="29984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4800" dirty="0">
                <a:latin typeface="Arial" panose="020B0604020202020204" pitchFamily="34" charset="0"/>
              </a:rPr>
              <a:t>U+1F92F</a:t>
            </a:r>
            <a:endParaRPr kumimoji="0" lang="pl-PL" altLang="pl-PL" sz="4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58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4771</TotalTime>
  <Words>1868</Words>
  <Application>Microsoft Office PowerPoint</Application>
  <PresentationFormat>Panoramiczny</PresentationFormat>
  <Paragraphs>416</Paragraphs>
  <Slides>55</Slides>
  <Notes>55</Notes>
  <HiddenSlides>0</HiddenSlides>
  <MMClips>0</MMClips>
  <ScaleCrop>false</ScaleCrop>
  <HeadingPairs>
    <vt:vector size="6" baseType="variant">
      <vt:variant>
        <vt:lpstr>Używane czcionki</vt:lpstr>
      </vt:variant>
      <vt:variant>
        <vt:i4>13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55</vt:i4>
      </vt:variant>
    </vt:vector>
  </HeadingPairs>
  <TitlesOfParts>
    <vt:vector size="69" baseType="lpstr">
      <vt:lpstr>Adobe Fan Heiti Std B</vt:lpstr>
      <vt:lpstr>Yu Gothic</vt:lpstr>
      <vt:lpstr>Yu Mincho Light</vt:lpstr>
      <vt:lpstr>Arial</vt:lpstr>
      <vt:lpstr>Arial Black</vt:lpstr>
      <vt:lpstr>Calibri</vt:lpstr>
      <vt:lpstr>Calibri Light</vt:lpstr>
      <vt:lpstr>Consolas</vt:lpstr>
      <vt:lpstr>DejaVu Sans</vt:lpstr>
      <vt:lpstr>DejaVu Sans Mono</vt:lpstr>
      <vt:lpstr>Segoe UI Emoji</vt:lpstr>
      <vt:lpstr>Times New Roman</vt:lpstr>
      <vt:lpstr>Verdana</vt:lpstr>
      <vt:lpstr>Motyw pakietu Office</vt:lpstr>
      <vt:lpstr>Bogusław Matysik</vt:lpstr>
      <vt:lpstr>       Agenda  327: Unicode 10 324: Key Agreement with Curve25519 and Curve448 329: ChaCha20 and Poly1305 Cryptographic Algorithms 330: Launch Single-File Source-Code Programs 328: Flight Recorder</vt:lpstr>
      <vt:lpstr>Unicode provides a unique number for every character, no matter what the platform, no matter what the program, no matter what the language.</vt:lpstr>
      <vt:lpstr>JDK 10</vt:lpstr>
      <vt:lpstr>JDK 10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Bogusław Matysik</dc:title>
  <dc:creator>Boguslaw Matysik</dc:creator>
  <cp:lastModifiedBy>Boguslaw Matysik</cp:lastModifiedBy>
  <cp:revision>73</cp:revision>
  <dcterms:created xsi:type="dcterms:W3CDTF">2018-11-13T14:58:52Z</dcterms:created>
  <dcterms:modified xsi:type="dcterms:W3CDTF">2018-11-22T16:09:27Z</dcterms:modified>
</cp:coreProperties>
</file>